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9" r:id="rId2"/>
    <p:sldId id="270" r:id="rId3"/>
    <p:sldId id="271" r:id="rId4"/>
    <p:sldId id="285" r:id="rId5"/>
    <p:sldId id="286" r:id="rId6"/>
    <p:sldId id="274" r:id="rId7"/>
    <p:sldId id="275" r:id="rId8"/>
    <p:sldId id="276" r:id="rId9"/>
    <p:sldId id="287" r:id="rId10"/>
    <p:sldId id="283" r:id="rId11"/>
    <p:sldId id="277" r:id="rId12"/>
    <p:sldId id="280" r:id="rId13"/>
    <p:sldId id="281" r:id="rId14"/>
    <p:sldId id="284"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AE3BFE-A515-4F2C-A528-52E0F421E0CA}" type="datetimeFigureOut">
              <a:rPr lang="ru-RU" smtClean="0"/>
              <a:pPr/>
              <a:t>19.12.2018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A2759E-F638-4056-B1F0-762804A2F14D}" type="slidenum">
              <a:rPr lang="ru-RU" smtClean="0"/>
              <a:pPr/>
              <a:t>‹#›</a:t>
            </a:fld>
            <a:endParaRPr lang="ru-RU"/>
          </a:p>
        </p:txBody>
      </p:sp>
    </p:spTree>
    <p:extLst>
      <p:ext uri="{BB962C8B-B14F-4D97-AF65-F5344CB8AC3E}">
        <p14:creationId xmlns:p14="http://schemas.microsoft.com/office/powerpoint/2010/main" val="322912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332601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378589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1132575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1856468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2908953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614124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538575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2127770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1947257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1292585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9CFB24-E0D6-491A-815D-C98A29409430}" type="datetimeFigureOut">
              <a:rPr lang="ru-RU" smtClean="0"/>
              <a:pPr/>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00E59F-CE5D-4C3A-B2BC-C6A794B85C70}" type="slidenum">
              <a:rPr lang="ru-RU" smtClean="0"/>
              <a:pPr/>
              <a:t>‹#›</a:t>
            </a:fld>
            <a:endParaRPr lang="ru-RU"/>
          </a:p>
        </p:txBody>
      </p:sp>
    </p:spTree>
    <p:extLst>
      <p:ext uri="{BB962C8B-B14F-4D97-AF65-F5344CB8AC3E}">
        <p14:creationId xmlns:p14="http://schemas.microsoft.com/office/powerpoint/2010/main" val="897508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9CFB24-E0D6-491A-815D-C98A29409430}" type="datetimeFigureOut">
              <a:rPr lang="ru-RU" smtClean="0"/>
              <a:pPr/>
              <a:t>19.12.2018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00E59F-CE5D-4C3A-B2BC-C6A794B85C70}" type="slidenum">
              <a:rPr lang="ru-RU" smtClean="0"/>
              <a:pPr/>
              <a:t>‹#›</a:t>
            </a:fld>
            <a:endParaRPr lang="ru-RU"/>
          </a:p>
        </p:txBody>
      </p:sp>
    </p:spTree>
    <p:extLst>
      <p:ext uri="{BB962C8B-B14F-4D97-AF65-F5344CB8AC3E}">
        <p14:creationId xmlns:p14="http://schemas.microsoft.com/office/powerpoint/2010/main" val="347641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6" y="0"/>
            <a:ext cx="9144000" cy="6858000"/>
          </a:xfrm>
          <a:prstGeom prst="rect">
            <a:avLst/>
          </a:prstGeom>
        </p:spPr>
      </p:pic>
      <p:sp>
        <p:nvSpPr>
          <p:cNvPr id="6" name="Прямоугольник 5"/>
          <p:cNvSpPr/>
          <p:nvPr/>
        </p:nvSpPr>
        <p:spPr>
          <a:xfrm>
            <a:off x="726678" y="1772816"/>
            <a:ext cx="8397106" cy="2062103"/>
          </a:xfrm>
          <a:prstGeom prst="rect">
            <a:avLst/>
          </a:prstGeom>
          <a:noFill/>
        </p:spPr>
        <p:txBody>
          <a:bodyPr wrap="none" lIns="91440" tIns="45720" rIns="91440" bIns="45720">
            <a:spAutoFit/>
          </a:bodyPr>
          <a:lstStyle/>
          <a:p>
            <a:pPr algn="ctr"/>
            <a:r>
              <a:rPr lang="ru-RU" sz="3200" b="1" i="1" cap="none" spc="0"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Рекомендации по организации</a:t>
            </a:r>
          </a:p>
          <a:p>
            <a:pPr algn="ctr"/>
            <a:r>
              <a:rPr lang="ru-RU" sz="3200" b="1" i="1" cap="none" spc="0"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отбора выпускников общеобразовательных</a:t>
            </a:r>
          </a:p>
          <a:p>
            <a:pPr algn="ctr"/>
            <a:r>
              <a:rPr lang="ru-RU" sz="3200" b="1" i="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организаций для участия в конкурсе</a:t>
            </a:r>
          </a:p>
          <a:p>
            <a:pPr algn="ctr"/>
            <a:r>
              <a:rPr lang="ru-RU" sz="3200" b="1" i="1"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a:t>
            </a:r>
            <a:r>
              <a:rPr lang="ru-RU" sz="3200" b="1" i="1" cap="none" spc="0"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 целевой прием</a:t>
            </a:r>
            <a:endParaRPr lang="ru-RU" sz="3200" b="1" i="1" cap="none" spc="0"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3841496"/>
            <a:ext cx="2469408" cy="2395816"/>
          </a:xfrm>
          <a:prstGeom prst="rect">
            <a:avLst/>
          </a:prstGeom>
        </p:spPr>
      </p:pic>
    </p:spTree>
    <p:extLst>
      <p:ext uri="{BB962C8B-B14F-4D97-AF65-F5344CB8AC3E}">
        <p14:creationId xmlns:p14="http://schemas.microsoft.com/office/powerpoint/2010/main" val="1763157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 y="-20690"/>
            <a:ext cx="9234081" cy="6878689"/>
          </a:xfrm>
          <a:prstGeom prst="rect">
            <a:avLst/>
          </a:prstGeom>
        </p:spPr>
      </p:pic>
      <p:sp>
        <p:nvSpPr>
          <p:cNvPr id="4" name="Прямоугольник 3"/>
          <p:cNvSpPr/>
          <p:nvPr/>
        </p:nvSpPr>
        <p:spPr>
          <a:xfrm>
            <a:off x="410252" y="188640"/>
            <a:ext cx="8424936" cy="6740307"/>
          </a:xfrm>
          <a:prstGeom prst="rect">
            <a:avLst/>
          </a:prstGeom>
        </p:spPr>
        <p:txBody>
          <a:bodyPr wrap="square">
            <a:spAutoFit/>
          </a:bodyPr>
          <a:lstStyle/>
          <a:p>
            <a:pPr algn="ctr"/>
            <a:r>
              <a:rPr lang="ru-RU" sz="1200" dirty="0">
                <a:latin typeface="Times New Roman" pitchFamily="18" charset="0"/>
                <a:cs typeface="Times New Roman" pitchFamily="18" charset="0"/>
              </a:rPr>
              <a:t>СОГЛАСИЕ</a:t>
            </a:r>
          </a:p>
          <a:p>
            <a:pPr algn="ctr"/>
            <a:r>
              <a:rPr lang="ru-RU" sz="1200" dirty="0">
                <a:latin typeface="Times New Roman" pitchFamily="18" charset="0"/>
                <a:cs typeface="Times New Roman" pitchFamily="18" charset="0"/>
              </a:rPr>
              <a:t>НА ОБРАБОТКУ ПЕРСОНАЛЬНЫХ ДАННЫХ</a:t>
            </a:r>
          </a:p>
          <a:p>
            <a:r>
              <a:rPr lang="ru-RU" sz="1200" dirty="0">
                <a:latin typeface="Times New Roman" pitchFamily="18" charset="0"/>
                <a:cs typeface="Times New Roman" pitchFamily="18" charset="0"/>
              </a:rPr>
              <a:t> </a:t>
            </a:r>
          </a:p>
          <a:p>
            <a:r>
              <a:rPr lang="ru-RU" sz="1200" dirty="0">
                <a:latin typeface="Times New Roman" pitchFamily="18" charset="0"/>
                <a:cs typeface="Times New Roman" pitchFamily="18" charset="0"/>
              </a:rPr>
              <a:t>Я, __________________________________________________________________________,</a:t>
            </a:r>
          </a:p>
          <a:p>
            <a:r>
              <a:rPr lang="ru-RU" sz="1200" dirty="0">
                <a:latin typeface="Times New Roman" pitchFamily="18" charset="0"/>
                <a:cs typeface="Times New Roman" pitchFamily="18" charset="0"/>
              </a:rPr>
              <a:t>						(Ф.И.О.)</a:t>
            </a:r>
          </a:p>
          <a:p>
            <a:r>
              <a:rPr lang="ru-RU" sz="1200" dirty="0">
                <a:latin typeface="Times New Roman" pitchFamily="18" charset="0"/>
                <a:cs typeface="Times New Roman" pitchFamily="18" charset="0"/>
              </a:rPr>
              <a:t>проживающий по адресу:_____________________________________________________________________________________________________________________________________________</a:t>
            </a:r>
          </a:p>
          <a:p>
            <a:r>
              <a:rPr lang="ru-RU" sz="1200" dirty="0">
                <a:latin typeface="Times New Roman" pitchFamily="18" charset="0"/>
                <a:cs typeface="Times New Roman" pitchFamily="18" charset="0"/>
              </a:rPr>
              <a:t>Паспорт________№________________, выданный (кем и когда)______________________________</a:t>
            </a:r>
          </a:p>
          <a:p>
            <a:r>
              <a:rPr lang="ru-RU" sz="1200" dirty="0">
                <a:latin typeface="Times New Roman" pitchFamily="18" charset="0"/>
                <a:cs typeface="Times New Roman" pitchFamily="18" charset="0"/>
              </a:rPr>
              <a:t>___________________________________________________________________________</a:t>
            </a:r>
          </a:p>
          <a:p>
            <a:r>
              <a:rPr lang="ru-RU" sz="1200" dirty="0">
                <a:latin typeface="Times New Roman" pitchFamily="18" charset="0"/>
                <a:cs typeface="Times New Roman" pitchFamily="18" charset="0"/>
              </a:rPr>
              <a:t>в соответствии со статьей 9 Федерального закона от 27 июля 2006 года N 152-ФЗ "О персональных данных", настоящим даю свое согласие на обработку в Министерстве образования и науки Республики Татарстан (далее Министерство) моих персональных данных, к которым относятся:</a:t>
            </a:r>
          </a:p>
          <a:p>
            <a:r>
              <a:rPr lang="ru-RU" sz="1200" dirty="0">
                <a:latin typeface="Times New Roman" pitchFamily="18" charset="0"/>
                <a:cs typeface="Times New Roman" pitchFamily="18" charset="0"/>
              </a:rPr>
              <a:t>•	паспортные данные;</a:t>
            </a:r>
          </a:p>
          <a:p>
            <a:r>
              <a:rPr lang="ru-RU" sz="1200" dirty="0">
                <a:latin typeface="Times New Roman" pitchFamily="18" charset="0"/>
                <a:cs typeface="Times New Roman" pitchFamily="18" charset="0"/>
              </a:rPr>
              <a:t>•	документы об образовании, профессиональной переподготовке, повышении квалификации, стажировке, присвоении ученой степени, ученого звания (в случае наличия);</a:t>
            </a:r>
          </a:p>
          <a:p>
            <a:r>
              <a:rPr lang="ru-RU" sz="1200" dirty="0">
                <a:latin typeface="Times New Roman" pitchFamily="18" charset="0"/>
                <a:cs typeface="Times New Roman" pitchFamily="18" charset="0"/>
              </a:rPr>
              <a:t>•	сертификат о результатах единого государственного экзамена;</a:t>
            </a:r>
          </a:p>
          <a:p>
            <a:r>
              <a:rPr lang="ru-RU" sz="1200" dirty="0">
                <a:latin typeface="Times New Roman" pitchFamily="18" charset="0"/>
                <a:cs typeface="Times New Roman" pitchFamily="18" charset="0"/>
              </a:rPr>
              <a:t>•	анкетные данные, предоставленные мною при подаче документов на целевой прием и целевое обучение в образовательные организации высшего образования;</a:t>
            </a:r>
          </a:p>
          <a:p>
            <a:r>
              <a:rPr lang="ru-RU" sz="1200" dirty="0">
                <a:latin typeface="Times New Roman" pitchFamily="18" charset="0"/>
                <a:cs typeface="Times New Roman" pitchFamily="18" charset="0"/>
              </a:rPr>
              <a:t>•	иные сведения обо мне (_____________________), которые необходимы  для корректного документального оформления и проведения целевого приема в образовательные организации высшего образования;</a:t>
            </a:r>
          </a:p>
          <a:p>
            <a:r>
              <a:rPr lang="ru-RU" sz="1200" dirty="0">
                <a:latin typeface="Times New Roman" pitchFamily="18" charset="0"/>
                <a:cs typeface="Times New Roman" pitchFamily="18" charset="0"/>
              </a:rPr>
              <a:t>Я даю согласие на использование моих персональных данных в целях корректного документального оформления моего участия в целевом приеме и целевом обучении в образовательных организациях высшего образования, осуществляющих деятельность на территории Республики Татарстан и  для этих целей предоставления персональных данных в соответствующие государственные органы Российской Федерации и иные  организации.</a:t>
            </a:r>
          </a:p>
          <a:p>
            <a:r>
              <a:rPr lang="ru-RU" sz="1200" dirty="0">
                <a:latin typeface="Times New Roman" pitchFamily="18" charset="0"/>
                <a:cs typeface="Times New Roman" pitchFamily="18" charset="0"/>
              </a:rPr>
              <a:t>Настоящее согласие предоставляется на осуществление любых действий в отношении моих персональных данных, которые необходимы или желаемы для достижения указанных выше целей, включая (без ограничения) сбор, систематизацию, накопление, хранение, уточнение (обновление, изменение), использование, распространение (в том числе передачу третьим лицам), обезличивание, блокирование, трансграничную передачу персональных данных, а также осуществление любых иных действий с моими персональными данными, предусмотренных действующим законодательством Российской Федерации.</a:t>
            </a:r>
          </a:p>
          <a:p>
            <a:r>
              <a:rPr lang="ru-RU" sz="1200" dirty="0">
                <a:latin typeface="Times New Roman" pitchFamily="18" charset="0"/>
                <a:cs typeface="Times New Roman" pitchFamily="18" charset="0"/>
              </a:rPr>
              <a:t>Министерство гарантирует, что обработка моих личных данных осуществляется в соответствии с действующим законодательством РФ.</a:t>
            </a:r>
          </a:p>
          <a:p>
            <a:r>
              <a:rPr lang="ru-RU" sz="1200" dirty="0">
                <a:latin typeface="Times New Roman" pitchFamily="18" charset="0"/>
                <a:cs typeface="Times New Roman" pitchFamily="18" charset="0"/>
              </a:rPr>
              <a:t>Я подтверждаю, что, давая такое Согласие, я действую своей волей и в своих интересах.</a:t>
            </a:r>
          </a:p>
          <a:p>
            <a:r>
              <a:rPr lang="ru-RU" sz="1200" dirty="0">
                <a:latin typeface="Times New Roman" pitchFamily="18" charset="0"/>
                <a:cs typeface="Times New Roman" pitchFamily="18" charset="0"/>
              </a:rPr>
              <a:t> </a:t>
            </a:r>
          </a:p>
          <a:p>
            <a:r>
              <a:rPr lang="ru-RU" sz="1200" dirty="0">
                <a:latin typeface="Times New Roman" pitchFamily="18" charset="0"/>
                <a:cs typeface="Times New Roman" pitchFamily="18" charset="0"/>
              </a:rPr>
              <a:t>Дата:_______________ Подпись______________ /________________/</a:t>
            </a:r>
          </a:p>
        </p:txBody>
      </p:sp>
    </p:spTree>
    <p:extLst>
      <p:ext uri="{BB962C8B-B14F-4D97-AF65-F5344CB8AC3E}">
        <p14:creationId xmlns:p14="http://schemas.microsoft.com/office/powerpoint/2010/main" val="3429639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 y="-20690"/>
            <a:ext cx="9234081" cy="6878689"/>
          </a:xfrm>
          <a:prstGeom prst="rect">
            <a:avLst/>
          </a:prstGeom>
        </p:spPr>
      </p:pic>
      <p:sp>
        <p:nvSpPr>
          <p:cNvPr id="3" name="Прямоугольник 2"/>
          <p:cNvSpPr/>
          <p:nvPr/>
        </p:nvSpPr>
        <p:spPr>
          <a:xfrm>
            <a:off x="323528" y="836712"/>
            <a:ext cx="8064895" cy="4801314"/>
          </a:xfrm>
          <a:prstGeom prst="rect">
            <a:avLst/>
          </a:prstGeom>
        </p:spPr>
        <p:txBody>
          <a:bodyPr wrap="square">
            <a:spAutoFit/>
          </a:bodyPr>
          <a:lstStyle/>
          <a:p>
            <a:pPr algn="ctr"/>
            <a:r>
              <a:rPr lang="ru-RU" dirty="0">
                <a:latin typeface="Times New Roman" pitchFamily="18" charset="0"/>
                <a:cs typeface="Times New Roman" pitchFamily="18" charset="0"/>
              </a:rPr>
              <a:t>До</a:t>
            </a:r>
            <a:r>
              <a:rPr lang="ru-RU" dirty="0">
                <a:solidFill>
                  <a:srgbClr val="FF0000"/>
                </a:solidFill>
                <a:latin typeface="Times New Roman" pitchFamily="18" charset="0"/>
                <a:cs typeface="Times New Roman" pitchFamily="18" charset="0"/>
              </a:rPr>
              <a:t> </a:t>
            </a:r>
            <a:r>
              <a:rPr lang="ru-RU" b="1" u="sng" dirty="0">
                <a:solidFill>
                  <a:srgbClr val="FF0000"/>
                </a:solidFill>
                <a:latin typeface="Times New Roman" pitchFamily="18" charset="0"/>
                <a:cs typeface="Times New Roman" pitchFamily="18" charset="0"/>
              </a:rPr>
              <a:t>1 </a:t>
            </a:r>
            <a:r>
              <a:rPr lang="ru-RU" b="1" u="sng" dirty="0" smtClean="0">
                <a:solidFill>
                  <a:srgbClr val="FF0000"/>
                </a:solidFill>
                <a:latin typeface="Times New Roman" pitchFamily="18" charset="0"/>
                <a:cs typeface="Times New Roman" pitchFamily="18" charset="0"/>
              </a:rPr>
              <a:t>февраля текущего года </a:t>
            </a:r>
            <a:r>
              <a:rPr lang="ru-RU" dirty="0">
                <a:latin typeface="Times New Roman" pitchFamily="18" charset="0"/>
                <a:cs typeface="Times New Roman" pitchFamily="18" charset="0"/>
              </a:rPr>
              <a:t>гражданин, претендующий </a:t>
            </a:r>
            <a:endParaRPr lang="ru-RU" dirty="0" smtClean="0">
              <a:latin typeface="Times New Roman" pitchFamily="18" charset="0"/>
              <a:cs typeface="Times New Roman" pitchFamily="18" charset="0"/>
            </a:endParaRPr>
          </a:p>
          <a:p>
            <a:pPr algn="ctr"/>
            <a:r>
              <a:rPr lang="ru-RU" dirty="0" smtClean="0">
                <a:latin typeface="Times New Roman" pitchFamily="18" charset="0"/>
                <a:cs typeface="Times New Roman" pitchFamily="18" charset="0"/>
              </a:rPr>
              <a:t>на обучение в рамках  </a:t>
            </a:r>
            <a:r>
              <a:rPr lang="ru-RU" dirty="0">
                <a:latin typeface="Times New Roman" pitchFamily="18" charset="0"/>
                <a:cs typeface="Times New Roman" pitchFamily="18" charset="0"/>
              </a:rPr>
              <a:t>целевого приема</a:t>
            </a:r>
            <a:r>
              <a:rPr lang="ru-RU" dirty="0" smtClean="0">
                <a:latin typeface="Times New Roman" pitchFamily="18" charset="0"/>
                <a:cs typeface="Times New Roman" pitchFamily="18" charset="0"/>
              </a:rPr>
              <a:t>,</a:t>
            </a:r>
          </a:p>
          <a:p>
            <a:pPr algn="ct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предоставляет ответственному лицу </a:t>
            </a:r>
            <a:endParaRPr lang="ru-RU" dirty="0" smtClean="0">
              <a:latin typeface="Times New Roman" pitchFamily="18" charset="0"/>
              <a:cs typeface="Times New Roman" pitchFamily="18" charset="0"/>
            </a:endParaRPr>
          </a:p>
          <a:p>
            <a:pPr algn="ctr"/>
            <a:r>
              <a:rPr lang="ru-RU" dirty="0" smtClean="0">
                <a:solidFill>
                  <a:srgbClr val="FF0000"/>
                </a:solidFill>
                <a:latin typeface="Times New Roman" pitchFamily="18" charset="0"/>
                <a:cs typeface="Times New Roman" pitchFamily="18" charset="0"/>
              </a:rPr>
              <a:t>в ведомственное </a:t>
            </a:r>
            <a:r>
              <a:rPr lang="ru-RU" dirty="0">
                <a:solidFill>
                  <a:srgbClr val="FF0000"/>
                </a:solidFill>
                <a:latin typeface="Times New Roman" pitchFamily="18" charset="0"/>
                <a:cs typeface="Times New Roman" pitchFamily="18" charset="0"/>
              </a:rPr>
              <a:t>Управление </a:t>
            </a:r>
            <a:r>
              <a:rPr lang="ru-RU" b="1" dirty="0" smtClean="0">
                <a:latin typeface="Times New Roman" pitchFamily="18" charset="0"/>
                <a:cs typeface="Times New Roman" pitchFamily="18" charset="0"/>
              </a:rPr>
              <a:t>следующий </a:t>
            </a:r>
            <a:r>
              <a:rPr lang="ru-RU" b="1" dirty="0">
                <a:latin typeface="Times New Roman" pitchFamily="18" charset="0"/>
                <a:cs typeface="Times New Roman" pitchFamily="18" charset="0"/>
              </a:rPr>
              <a:t>пакет документов</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342900" lvl="0" indent="-342900">
              <a:buFont typeface="Wingdings" pitchFamily="2" charset="2"/>
              <a:buChar char="v"/>
            </a:pPr>
            <a:r>
              <a:rPr lang="ru-RU" dirty="0">
                <a:latin typeface="Times New Roman" pitchFamily="18" charset="0"/>
                <a:cs typeface="Times New Roman" pitchFamily="18" charset="0"/>
              </a:rPr>
              <a:t>одна копия паспорта выпускника общеобразовательной организации (первый лист и прописка);</a:t>
            </a:r>
          </a:p>
          <a:p>
            <a:pPr marL="342900" lvl="0" indent="-342900">
              <a:buFont typeface="Wingdings" pitchFamily="2" charset="2"/>
              <a:buChar char="v"/>
            </a:pPr>
            <a:r>
              <a:rPr lang="ru-RU" dirty="0">
                <a:latin typeface="Times New Roman" pitchFamily="18" charset="0"/>
                <a:cs typeface="Times New Roman" pitchFamily="18" charset="0"/>
              </a:rPr>
              <a:t>одна копия паспорта родителей (законных представителей) выпускника (первый лист и прописка);</a:t>
            </a:r>
          </a:p>
          <a:p>
            <a:pPr marL="342900" lvl="0" indent="-342900">
              <a:buFont typeface="Wingdings" pitchFamily="2" charset="2"/>
              <a:buChar char="v"/>
            </a:pPr>
            <a:r>
              <a:rPr lang="ru-RU" dirty="0">
                <a:latin typeface="Times New Roman" pitchFamily="18" charset="0"/>
                <a:cs typeface="Times New Roman" pitchFamily="18" charset="0"/>
              </a:rPr>
              <a:t>3 оригинала договора о целевом обучении (</a:t>
            </a:r>
            <a:r>
              <a:rPr lang="ru-RU" i="1" dirty="0">
                <a:latin typeface="Times New Roman" pitchFamily="18" charset="0"/>
                <a:cs typeface="Times New Roman" pitchFamily="18" charset="0"/>
              </a:rPr>
              <a:t>договоры заполняются только в печатном виде</a:t>
            </a:r>
            <a:r>
              <a:rPr lang="ru-RU" dirty="0">
                <a:latin typeface="Times New Roman" pitchFamily="18" charset="0"/>
                <a:cs typeface="Times New Roman" pitchFamily="18" charset="0"/>
              </a:rPr>
              <a:t>);</a:t>
            </a:r>
          </a:p>
          <a:p>
            <a:pPr marL="342900" lvl="0" indent="-342900">
              <a:buFont typeface="Wingdings" pitchFamily="2" charset="2"/>
              <a:buChar char="v"/>
            </a:pPr>
            <a:r>
              <a:rPr lang="ru-RU" dirty="0">
                <a:latin typeface="Times New Roman" pitchFamily="18" charset="0"/>
                <a:cs typeface="Times New Roman" pitchFamily="18" charset="0"/>
              </a:rPr>
              <a:t>4 проекта договора о целевом приеме (</a:t>
            </a:r>
            <a:r>
              <a:rPr lang="ru-RU" i="1" dirty="0">
                <a:latin typeface="Times New Roman" pitchFamily="18" charset="0"/>
                <a:cs typeface="Times New Roman" pitchFamily="18" charset="0"/>
              </a:rPr>
              <a:t>договоры заполняются только в печатном виде</a:t>
            </a:r>
            <a:r>
              <a:rPr lang="ru-RU" dirty="0">
                <a:latin typeface="Times New Roman" pitchFamily="18" charset="0"/>
                <a:cs typeface="Times New Roman" pitchFamily="18" charset="0"/>
              </a:rPr>
              <a:t>);</a:t>
            </a:r>
          </a:p>
          <a:p>
            <a:pPr marL="342900" lvl="0" indent="-342900">
              <a:buFont typeface="Wingdings" pitchFamily="2" charset="2"/>
              <a:buChar char="v"/>
            </a:pPr>
            <a:r>
              <a:rPr lang="ru-RU" dirty="0">
                <a:latin typeface="Times New Roman" pitchFamily="18" charset="0"/>
                <a:cs typeface="Times New Roman" pitchFamily="18" charset="0"/>
              </a:rPr>
              <a:t>копия документа, подтверждающего соответствие Организации (юридического лица)  п. 3 ст. 56 Федерального закона № 273-ФЗ "Об образовании в Российской Федерации";</a:t>
            </a:r>
          </a:p>
          <a:p>
            <a:pPr marL="342900" indent="-342900">
              <a:buFont typeface="Wingdings" pitchFamily="2" charset="2"/>
              <a:buChar char="v"/>
            </a:pPr>
            <a:r>
              <a:rPr lang="ru-RU" dirty="0">
                <a:latin typeface="Times New Roman" pitchFamily="18" charset="0"/>
                <a:cs typeface="Times New Roman" pitchFamily="18" charset="0"/>
              </a:rPr>
              <a:t>согласие на обработку персональных данных. </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091" y="476672"/>
            <a:ext cx="1698649" cy="1656184"/>
          </a:xfrm>
          <a:prstGeom prst="rect">
            <a:avLst/>
          </a:prstGeom>
        </p:spPr>
      </p:pic>
    </p:spTree>
    <p:extLst>
      <p:ext uri="{BB962C8B-B14F-4D97-AF65-F5344CB8AC3E}">
        <p14:creationId xmlns:p14="http://schemas.microsoft.com/office/powerpoint/2010/main" val="1492573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694"/>
            <a:ext cx="9234081" cy="6907694"/>
          </a:xfrm>
          <a:prstGeom prst="rect">
            <a:avLst/>
          </a:prstGeom>
        </p:spPr>
      </p:pic>
      <p:sp>
        <p:nvSpPr>
          <p:cNvPr id="3" name="Прямоугольник 2"/>
          <p:cNvSpPr/>
          <p:nvPr/>
        </p:nvSpPr>
        <p:spPr>
          <a:xfrm>
            <a:off x="683568" y="548680"/>
            <a:ext cx="8064895" cy="3847207"/>
          </a:xfrm>
          <a:prstGeom prst="rect">
            <a:avLst/>
          </a:prstGeom>
        </p:spPr>
        <p:txBody>
          <a:bodyPr wrap="square">
            <a:spAutoFit/>
          </a:bodyPr>
          <a:lstStyle/>
          <a:p>
            <a:pPr lvl="0" algn="ctr"/>
            <a:r>
              <a:rPr lang="ru-RU" sz="2000" b="1" dirty="0">
                <a:solidFill>
                  <a:srgbClr val="FF0000"/>
                </a:solidFill>
                <a:latin typeface="Times New Roman" pitchFamily="18" charset="0"/>
                <a:cs typeface="Times New Roman" pitchFamily="18" charset="0"/>
              </a:rPr>
              <a:t>РАБОТА </a:t>
            </a:r>
            <a:r>
              <a:rPr lang="ru-RU" sz="2000" b="1" dirty="0" smtClean="0">
                <a:solidFill>
                  <a:srgbClr val="FF0000"/>
                </a:solidFill>
                <a:latin typeface="Times New Roman" pitchFamily="18" charset="0"/>
                <a:cs typeface="Times New Roman" pitchFamily="18" charset="0"/>
              </a:rPr>
              <a:t>КОМИССИЙ </a:t>
            </a:r>
            <a:r>
              <a:rPr lang="ru-RU" sz="2000" b="1" dirty="0">
                <a:solidFill>
                  <a:srgbClr val="FF0000"/>
                </a:solidFill>
                <a:latin typeface="Times New Roman" pitchFamily="18" charset="0"/>
                <a:cs typeface="Times New Roman" pitchFamily="18" charset="0"/>
              </a:rPr>
              <a:t>ПО ОТБОРУ ВЫПУСКНИКОВ ДЛЯ ВКЛЮЧЕНИЯ В СПИСОК ПРЕТЕНДЕНТОВ НА ОБУЧЕНИЕ ПО ЦЕЛЕВОМУ НАПРАВЛЕНИЮ</a:t>
            </a:r>
          </a:p>
          <a:p>
            <a:pPr lvl="0" algn="ctr"/>
            <a:endParaRPr lang="ru-RU" dirty="0">
              <a:latin typeface="Times New Roman" pitchFamily="18" charset="0"/>
              <a:cs typeface="Times New Roman" pitchFamily="18" charset="0"/>
            </a:endParaRPr>
          </a:p>
          <a:p>
            <a:pPr algn="ctr"/>
            <a:r>
              <a:rPr lang="ru-RU" dirty="0" smtClean="0">
                <a:latin typeface="Times New Roman" pitchFamily="18" charset="0"/>
                <a:cs typeface="Times New Roman" pitchFamily="18" charset="0"/>
              </a:rPr>
              <a:t>	</a:t>
            </a:r>
          </a:p>
          <a:p>
            <a:pPr algn="ctr"/>
            <a:r>
              <a:rPr lang="en-US" sz="2800" dirty="0" smtClean="0">
                <a:latin typeface="Times New Roman" pitchFamily="18" charset="0"/>
                <a:cs typeface="Times New Roman" pitchFamily="18" charset="0"/>
              </a:rPr>
              <a:t>I</a:t>
            </a:r>
            <a:r>
              <a:rPr lang="ru-RU" sz="2800" dirty="0" smtClean="0">
                <a:latin typeface="Times New Roman" pitchFamily="18" charset="0"/>
                <a:cs typeface="Times New Roman" pitchFamily="18" charset="0"/>
              </a:rPr>
              <a:t> этап – муниципальная комиссия;</a:t>
            </a:r>
          </a:p>
          <a:p>
            <a:pPr algn="ctr"/>
            <a:endParaRPr lang="ru-RU" sz="2800" dirty="0" smtClean="0">
              <a:latin typeface="Times New Roman" pitchFamily="18" charset="0"/>
              <a:cs typeface="Times New Roman" pitchFamily="18" charset="0"/>
            </a:endParaRPr>
          </a:p>
          <a:p>
            <a:pPr algn="ct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II </a:t>
            </a:r>
            <a:r>
              <a:rPr lang="ru-RU" sz="2800" dirty="0" smtClean="0">
                <a:latin typeface="Times New Roman" pitchFamily="18" charset="0"/>
                <a:cs typeface="Times New Roman" pitchFamily="18" charset="0"/>
              </a:rPr>
              <a:t>этап - республиканская комиссия                                       по результатам ЕГЭ.</a:t>
            </a:r>
            <a:endParaRPr lang="ru-RU" sz="28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435" y="4149080"/>
            <a:ext cx="3304659" cy="2065412"/>
          </a:xfrm>
          <a:prstGeom prst="rect">
            <a:avLst/>
          </a:prstGeom>
        </p:spPr>
      </p:pic>
    </p:spTree>
    <p:extLst>
      <p:ext uri="{BB962C8B-B14F-4D97-AF65-F5344CB8AC3E}">
        <p14:creationId xmlns:p14="http://schemas.microsoft.com/office/powerpoint/2010/main" val="292839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 y="-20690"/>
            <a:ext cx="9234081" cy="6878689"/>
          </a:xfrm>
          <a:prstGeom prst="rect">
            <a:avLst/>
          </a:prstGeom>
        </p:spPr>
      </p:pic>
      <p:sp>
        <p:nvSpPr>
          <p:cNvPr id="7" name="Прямоугольник 6"/>
          <p:cNvSpPr/>
          <p:nvPr/>
        </p:nvSpPr>
        <p:spPr>
          <a:xfrm>
            <a:off x="755576" y="908720"/>
            <a:ext cx="8085480" cy="4154984"/>
          </a:xfrm>
          <a:prstGeom prst="rect">
            <a:avLst/>
          </a:prstGeom>
          <a:noFill/>
        </p:spPr>
        <p:txBody>
          <a:bodyPr wrap="square" lIns="91440" tIns="45720" rIns="91440" bIns="45720">
            <a:spAutoFit/>
          </a:bodyPr>
          <a:lstStyle/>
          <a:p>
            <a:pPr algn="ctr"/>
            <a:r>
              <a:rPr lang="ru-RU" sz="2400" dirty="0">
                <a:solidFill>
                  <a:srgbClr val="FF0000"/>
                </a:solidFill>
                <a:latin typeface="Times New Roman" panose="02020603050405020304" pitchFamily="18" charset="0"/>
                <a:cs typeface="Times New Roman" panose="02020603050405020304" pitchFamily="18" charset="0"/>
              </a:rPr>
              <a:t>П</a:t>
            </a:r>
            <a:r>
              <a:rPr lang="ru-RU" sz="2400" dirty="0" smtClean="0">
                <a:solidFill>
                  <a:srgbClr val="FF0000"/>
                </a:solidFill>
                <a:latin typeface="Times New Roman" panose="02020603050405020304" pitchFamily="18" charset="0"/>
                <a:cs typeface="Times New Roman" panose="02020603050405020304" pitchFamily="18" charset="0"/>
              </a:rPr>
              <a:t>ричины </a:t>
            </a:r>
            <a:r>
              <a:rPr lang="ru-RU" sz="2400" dirty="0">
                <a:solidFill>
                  <a:srgbClr val="FF0000"/>
                </a:solidFill>
                <a:latin typeface="Times New Roman" panose="02020603050405020304" pitchFamily="18" charset="0"/>
                <a:cs typeface="Times New Roman" panose="02020603050405020304" pitchFamily="18" charset="0"/>
              </a:rPr>
              <a:t>расторжения договора о целевом приеме и договора о целевом </a:t>
            </a:r>
            <a:r>
              <a:rPr lang="ru-RU" sz="2400" dirty="0" smtClean="0">
                <a:solidFill>
                  <a:srgbClr val="FF0000"/>
                </a:solidFill>
                <a:latin typeface="Times New Roman" panose="02020603050405020304" pitchFamily="18" charset="0"/>
                <a:cs typeface="Times New Roman" panose="02020603050405020304" pitchFamily="18" charset="0"/>
              </a:rPr>
              <a:t>обучении</a:t>
            </a:r>
            <a:endParaRPr lang="ru-RU" sz="2400" dirty="0">
              <a:solidFill>
                <a:srgbClr val="FF0000"/>
              </a:solidFill>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a:t>
            </a:r>
          </a:p>
          <a:p>
            <a:r>
              <a:rPr lang="ru-RU" sz="2400" dirty="0" smtClean="0">
                <a:latin typeface="Times New Roman" panose="02020603050405020304" pitchFamily="18" charset="0"/>
                <a:cs typeface="Times New Roman" panose="02020603050405020304" pitchFamily="18" charset="0"/>
              </a:rPr>
              <a:t>Договора расторгаются </a:t>
            </a:r>
            <a:r>
              <a:rPr lang="ru-RU" sz="2400" dirty="0">
                <a:latin typeface="Times New Roman" panose="02020603050405020304" pitchFamily="18" charset="0"/>
                <a:cs typeface="Times New Roman" panose="02020603050405020304" pitchFamily="18" charset="0"/>
              </a:rPr>
              <a:t>по соглашению сторон </a:t>
            </a:r>
            <a:endParaRPr lang="ru-RU" sz="24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ru-RU" sz="2400" dirty="0" smtClean="0">
                <a:latin typeface="Times New Roman" panose="02020603050405020304" pitchFamily="18" charset="0"/>
                <a:cs typeface="Times New Roman" panose="02020603050405020304" pitchFamily="18" charset="0"/>
              </a:rPr>
              <a:t>в </a:t>
            </a:r>
            <a:r>
              <a:rPr lang="ru-RU" sz="2400" dirty="0">
                <a:latin typeface="Times New Roman" panose="02020603050405020304" pitchFamily="18" charset="0"/>
                <a:cs typeface="Times New Roman" panose="02020603050405020304" pitchFamily="18" charset="0"/>
              </a:rPr>
              <a:t>связи с отчислением гражданина из образовательной </a:t>
            </a:r>
            <a:r>
              <a:rPr lang="ru-RU" sz="2400" dirty="0" smtClean="0">
                <a:latin typeface="Times New Roman" panose="02020603050405020304" pitchFamily="18" charset="0"/>
                <a:cs typeface="Times New Roman" panose="02020603050405020304" pitchFamily="18" charset="0"/>
              </a:rPr>
              <a:t>организации;</a:t>
            </a:r>
          </a:p>
          <a:p>
            <a:pPr marL="342900" indent="-342900">
              <a:buFont typeface="Wingdings" panose="05000000000000000000" pitchFamily="2" charset="2"/>
              <a:buChar char="ü"/>
            </a:pP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в связи с обстоятельствами, не зависящими от воли гражданина и образовательной организации, в том числе в связи с ликвидацией образовательной организации, </a:t>
            </a:r>
            <a:r>
              <a:rPr lang="ru-RU" sz="2400" dirty="0" smtClean="0">
                <a:latin typeface="Times New Roman" panose="02020603050405020304" pitchFamily="18" charset="0"/>
                <a:cs typeface="Times New Roman" panose="02020603050405020304" pitchFamily="18" charset="0"/>
              </a:rPr>
              <a:t>организации;</a:t>
            </a:r>
          </a:p>
          <a:p>
            <a:pPr marL="342900" indent="-342900">
              <a:buFont typeface="Wingdings" panose="05000000000000000000" pitchFamily="2" charset="2"/>
              <a:buChar char="ü"/>
            </a:pP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смертью </a:t>
            </a:r>
            <a:r>
              <a:rPr lang="ru-RU" sz="2400" dirty="0" smtClean="0">
                <a:latin typeface="Times New Roman" panose="02020603050405020304" pitchFamily="18" charset="0"/>
                <a:cs typeface="Times New Roman" panose="02020603050405020304" pitchFamily="18" charset="0"/>
              </a:rPr>
              <a:t>гражданина;</a:t>
            </a:r>
            <a:endParaRPr lang="ru-RU" sz="2800" b="1" cap="none" spc="0" dirty="0">
              <a:ln w="13462">
                <a:solidFill>
                  <a:schemeClr val="bg1"/>
                </a:solidFill>
                <a:prstDash val="solid"/>
              </a:ln>
              <a:solidFill>
                <a:srgbClr val="C0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1522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 y="-20690"/>
            <a:ext cx="9234081" cy="6878689"/>
          </a:xfrm>
          <a:prstGeom prst="rect">
            <a:avLst/>
          </a:prstGeom>
        </p:spPr>
      </p:pic>
      <p:sp>
        <p:nvSpPr>
          <p:cNvPr id="7" name="Прямоугольник 6"/>
          <p:cNvSpPr/>
          <p:nvPr/>
        </p:nvSpPr>
        <p:spPr>
          <a:xfrm>
            <a:off x="1331640" y="1772816"/>
            <a:ext cx="7509416" cy="4308872"/>
          </a:xfrm>
          <a:prstGeom prst="rect">
            <a:avLst/>
          </a:prstGeom>
          <a:noFill/>
        </p:spPr>
        <p:txBody>
          <a:bodyPr wrap="square" lIns="91440" tIns="45720" rIns="91440" bIns="45720">
            <a:spAutoFit/>
          </a:bodyPr>
          <a:lstStyle/>
          <a:p>
            <a:pPr algn="ctr"/>
            <a:r>
              <a:rPr lang="ru-RU" sz="5400" b="1" cap="none" spc="0" dirty="0" smtClean="0">
                <a:ln w="13462">
                  <a:solidFill>
                    <a:schemeClr val="bg1"/>
                  </a:solidFill>
                  <a:prstDash val="solid"/>
                </a:ln>
                <a:solidFill>
                  <a:srgbClr val="C0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Спасибо </a:t>
            </a:r>
          </a:p>
          <a:p>
            <a:pPr algn="ctr"/>
            <a:r>
              <a:rPr lang="ru-RU" sz="5400" b="1" cap="none" spc="0" dirty="0" smtClean="0">
                <a:ln w="13462">
                  <a:solidFill>
                    <a:schemeClr val="bg1"/>
                  </a:solidFill>
                  <a:prstDash val="solid"/>
                </a:ln>
                <a:solidFill>
                  <a:srgbClr val="C0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за внимание!</a:t>
            </a:r>
          </a:p>
          <a:p>
            <a:pPr algn="ctr"/>
            <a:endParaRPr lang="ru-RU" sz="5400" b="1" dirty="0">
              <a:ln w="13462">
                <a:solidFill>
                  <a:schemeClr val="bg1"/>
                </a:solidFill>
                <a:prstDash val="solid"/>
              </a:ln>
              <a:solidFill>
                <a:srgbClr val="C00000"/>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pPr algn="r"/>
            <a:endParaRPr lang="ru-RU" sz="2800" b="1" cap="none" spc="0" dirty="0" smtClean="0">
              <a:ln w="13462">
                <a:solidFill>
                  <a:schemeClr val="bg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pPr algn="r"/>
            <a:endParaRPr lang="ru-RU" sz="2800" b="1" dirty="0">
              <a:ln w="13462">
                <a:solidFill>
                  <a:schemeClr val="bg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pPr algn="r"/>
            <a:endParaRPr lang="ru-RU" sz="2800" b="1" cap="none" spc="0" dirty="0" smtClean="0">
              <a:ln w="13462">
                <a:solidFill>
                  <a:schemeClr val="bg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pPr algn="r"/>
            <a:r>
              <a:rPr lang="ru-RU" sz="2800" b="1" cap="none" spc="0" dirty="0" smtClean="0">
                <a:ln w="13462">
                  <a:solidFill>
                    <a:schemeClr val="bg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rPr>
              <a:t>Контактный телефон:45-16-31</a:t>
            </a:r>
            <a:endParaRPr lang="ru-RU" sz="2800" b="1" cap="none" spc="0" dirty="0">
              <a:ln w="13462">
                <a:solidFill>
                  <a:schemeClr val="bg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668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68"/>
            <a:ext cx="9144000" cy="6881267"/>
          </a:xfrm>
          <a:prstGeom prst="rect">
            <a:avLst/>
          </a:prstGeom>
        </p:spPr>
      </p:pic>
      <p:sp>
        <p:nvSpPr>
          <p:cNvPr id="3" name="Прямоугольник 2"/>
          <p:cNvSpPr/>
          <p:nvPr/>
        </p:nvSpPr>
        <p:spPr>
          <a:xfrm>
            <a:off x="1331640" y="476672"/>
            <a:ext cx="6696743" cy="3046988"/>
          </a:xfrm>
          <a:prstGeom prst="rect">
            <a:avLst/>
          </a:prstGeom>
        </p:spPr>
        <p:txBody>
          <a:bodyPr wrap="square">
            <a:spAutoFit/>
          </a:bodyPr>
          <a:lstStyle/>
          <a:p>
            <a:pPr algn="ctr"/>
            <a:r>
              <a:rPr lang="ru-RU" sz="2400" b="1" dirty="0">
                <a:solidFill>
                  <a:srgbClr val="FF0000"/>
                </a:solidFill>
                <a:latin typeface="Times New Roman" pitchFamily="18" charset="0"/>
                <a:cs typeface="Times New Roman" pitchFamily="18" charset="0"/>
              </a:rPr>
              <a:t>Целевой прием </a:t>
            </a:r>
            <a:r>
              <a:rPr lang="ru-RU" sz="2400" dirty="0">
                <a:latin typeface="Times New Roman" pitchFamily="18" charset="0"/>
                <a:cs typeface="Times New Roman" pitchFamily="18" charset="0"/>
              </a:rPr>
              <a:t>– это подготовка специалистов с высшим образованием в соответствии </a:t>
            </a:r>
            <a:endParaRPr lang="ru-RU" sz="2400" dirty="0" smtClean="0">
              <a:latin typeface="Times New Roman" pitchFamily="18" charset="0"/>
              <a:cs typeface="Times New Roman" pitchFamily="18" charset="0"/>
            </a:endParaRPr>
          </a:p>
          <a:p>
            <a:pPr algn="ctr"/>
            <a:r>
              <a:rPr lang="ru-RU" sz="2400" b="1" u="sng" dirty="0" smtClean="0">
                <a:latin typeface="Times New Roman" pitchFamily="18" charset="0"/>
                <a:cs typeface="Times New Roman" pitchFamily="18" charset="0"/>
              </a:rPr>
              <a:t>с </a:t>
            </a:r>
            <a:r>
              <a:rPr lang="ru-RU" sz="2400" b="1" u="sng" dirty="0">
                <a:latin typeface="Times New Roman" pitchFamily="18" charset="0"/>
                <a:cs typeface="Times New Roman" pitchFamily="18" charset="0"/>
              </a:rPr>
              <a:t>потребностями предприятий, органов государственной и муниципальной власти </a:t>
            </a:r>
            <a:r>
              <a:rPr lang="ru-RU" sz="2400" dirty="0">
                <a:latin typeface="Times New Roman" pitchFamily="18" charset="0"/>
                <a:cs typeface="Times New Roman" pitchFamily="18" charset="0"/>
              </a:rPr>
              <a:t>Республики Татарстан в квалифицированных кадрах из числа лиц, обучение которых </a:t>
            </a:r>
            <a:r>
              <a:rPr lang="ru-RU" sz="2400" b="1" u="sng" dirty="0">
                <a:latin typeface="Times New Roman" pitchFamily="18" charset="0"/>
                <a:cs typeface="Times New Roman" pitchFamily="18" charset="0"/>
              </a:rPr>
              <a:t>финансируется</a:t>
            </a:r>
            <a:r>
              <a:rPr lang="ru-RU" sz="2400" dirty="0">
                <a:latin typeface="Times New Roman" pitchFamily="18" charset="0"/>
                <a:cs typeface="Times New Roman" pitchFamily="18" charset="0"/>
              </a:rPr>
              <a:t> </a:t>
            </a:r>
            <a:r>
              <a:rPr lang="ru-RU" sz="2400" b="1" u="sng" dirty="0">
                <a:latin typeface="Times New Roman" pitchFamily="18" charset="0"/>
                <a:cs typeface="Times New Roman" pitchFamily="18" charset="0"/>
              </a:rPr>
              <a:t>федеральным бюджетом и бюджетом Республики Татарстан.</a:t>
            </a: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3933056"/>
            <a:ext cx="4362702" cy="2452902"/>
          </a:xfrm>
          <a:prstGeom prst="rect">
            <a:avLst/>
          </a:prstGeom>
        </p:spPr>
      </p:pic>
    </p:spTree>
    <p:extLst>
      <p:ext uri="{BB962C8B-B14F-4D97-AF65-F5344CB8AC3E}">
        <p14:creationId xmlns:p14="http://schemas.microsoft.com/office/powerpoint/2010/main" val="1984788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1" y="23326"/>
            <a:ext cx="9144000" cy="6661000"/>
          </a:xfrm>
          <a:prstGeom prst="rect">
            <a:avLst/>
          </a:prstGeom>
        </p:spPr>
      </p:pic>
      <p:sp>
        <p:nvSpPr>
          <p:cNvPr id="3" name="Прямоугольник 2"/>
          <p:cNvSpPr/>
          <p:nvPr/>
        </p:nvSpPr>
        <p:spPr>
          <a:xfrm>
            <a:off x="1331640" y="692696"/>
            <a:ext cx="6768752" cy="4708981"/>
          </a:xfrm>
          <a:prstGeom prst="rect">
            <a:avLst/>
          </a:prstGeom>
        </p:spPr>
        <p:txBody>
          <a:bodyPr wrap="square">
            <a:spAutoFit/>
          </a:bodyPr>
          <a:lstStyle/>
          <a:p>
            <a:pPr algn="ctr"/>
            <a:r>
              <a:rPr lang="ru-RU" sz="2400" b="1" dirty="0">
                <a:solidFill>
                  <a:srgbClr val="FF0000"/>
                </a:solidFill>
                <a:latin typeface="Times New Roman" pitchFamily="18" charset="0"/>
                <a:cs typeface="Times New Roman" pitchFamily="18" charset="0"/>
              </a:rPr>
              <a:t>При организации целевого приема необходимо руководствоваться:</a:t>
            </a:r>
          </a:p>
          <a:p>
            <a:r>
              <a:rPr lang="ru-RU" dirty="0">
                <a:latin typeface="Times New Roman" pitchFamily="18" charset="0"/>
                <a:cs typeface="Times New Roman" pitchFamily="18" charset="0"/>
              </a:rPr>
              <a:t> </a:t>
            </a:r>
          </a:p>
          <a:p>
            <a:pPr marL="285750" lvl="0" indent="-285750">
              <a:buFont typeface="Wingdings" pitchFamily="2" charset="2"/>
              <a:buChar char="Ø"/>
            </a:pPr>
            <a:r>
              <a:rPr lang="ru-RU" dirty="0">
                <a:latin typeface="Times New Roman" pitchFamily="18" charset="0"/>
                <a:cs typeface="Times New Roman" pitchFamily="18" charset="0"/>
              </a:rPr>
              <a:t>Федеральным законом от 29.12.2012г.№ 273-ФЗ "Об образовании в Российской Федерации";</a:t>
            </a:r>
          </a:p>
          <a:p>
            <a:pPr lvl="0"/>
            <a:endParaRPr lang="ru-RU" dirty="0">
              <a:latin typeface="Times New Roman" pitchFamily="18" charset="0"/>
              <a:cs typeface="Times New Roman" pitchFamily="18" charset="0"/>
            </a:endParaRPr>
          </a:p>
          <a:p>
            <a:pPr marL="285750" lvl="0" indent="-285750">
              <a:buFont typeface="Wingdings" pitchFamily="2" charset="2"/>
              <a:buChar char="Ø"/>
            </a:pPr>
            <a:r>
              <a:rPr lang="ru-RU" dirty="0">
                <a:latin typeface="Times New Roman" pitchFamily="18" charset="0"/>
                <a:cs typeface="Times New Roman" pitchFamily="18" charset="0"/>
              </a:rPr>
              <a:t>Постановлением Правительства РФ от 27 ноября 2013г. №1076 «О порядке заключения и расторжения договора о целевом приеме и договора о целевом обучении»;</a:t>
            </a:r>
          </a:p>
          <a:p>
            <a:pPr lvl="0"/>
            <a:endParaRPr lang="ru-RU" dirty="0">
              <a:latin typeface="Times New Roman" pitchFamily="18" charset="0"/>
              <a:cs typeface="Times New Roman" pitchFamily="18" charset="0"/>
            </a:endParaRPr>
          </a:p>
          <a:p>
            <a:pPr marL="285750" lvl="0" indent="-285750">
              <a:buFont typeface="Wingdings" pitchFamily="2" charset="2"/>
              <a:buChar char="Ø"/>
            </a:pPr>
            <a:r>
              <a:rPr lang="ru-RU" dirty="0">
                <a:latin typeface="Times New Roman" pitchFamily="18" charset="0"/>
                <a:cs typeface="Times New Roman" pitchFamily="18" charset="0"/>
              </a:rPr>
              <a:t>Постановлением Кабинета Министров Республики Татарстан №886 от  19.11.2014 г. «Об утверждении Методических рекомендаций по порядку организации и проведения целевого приема в образовательные организации высшего образования, осуществляющие свою деятельность на территории Республики Татарстан».</a:t>
            </a:r>
          </a:p>
        </p:txBody>
      </p:sp>
    </p:spTree>
    <p:extLst>
      <p:ext uri="{BB962C8B-B14F-4D97-AF65-F5344CB8AC3E}">
        <p14:creationId xmlns:p14="http://schemas.microsoft.com/office/powerpoint/2010/main" val="2916452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0462"/>
          </a:xfrm>
          <a:prstGeom prst="rect">
            <a:avLst/>
          </a:prstGeom>
        </p:spPr>
      </p:pic>
      <p:sp>
        <p:nvSpPr>
          <p:cNvPr id="3" name="Прямоугольник 2"/>
          <p:cNvSpPr/>
          <p:nvPr/>
        </p:nvSpPr>
        <p:spPr>
          <a:xfrm>
            <a:off x="395536" y="482239"/>
            <a:ext cx="6768752" cy="5909310"/>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Если выпускник </a:t>
            </a:r>
          </a:p>
          <a:p>
            <a:pPr algn="ctr"/>
            <a:r>
              <a:rPr lang="ru-RU" sz="2400" b="1" dirty="0" smtClean="0">
                <a:solidFill>
                  <a:srgbClr val="FF0000"/>
                </a:solidFill>
                <a:latin typeface="Times New Roman" pitchFamily="18" charset="0"/>
                <a:cs typeface="Times New Roman" pitchFamily="18" charset="0"/>
              </a:rPr>
              <a:t>претендует на целевое обучение</a:t>
            </a:r>
          </a:p>
          <a:p>
            <a:pPr algn="ctr"/>
            <a:endParaRPr lang="ru-RU" sz="2400" b="1" dirty="0">
              <a:solidFill>
                <a:srgbClr val="FF0000"/>
              </a:solidFill>
              <a:latin typeface="Times New Roman" pitchFamily="18" charset="0"/>
              <a:cs typeface="Times New Roman" pitchFamily="18" charset="0"/>
            </a:endParaRPr>
          </a:p>
          <a:p>
            <a:pPr marL="342900" indent="-342900">
              <a:buFont typeface="Wingdings" panose="05000000000000000000" pitchFamily="2" charset="2"/>
              <a:buChar char="Ø"/>
            </a:pPr>
            <a:r>
              <a:rPr lang="ru-RU" sz="2400" dirty="0">
                <a:latin typeface="Times New Roman" pitchFamily="18" charset="0"/>
                <a:cs typeface="Times New Roman" pitchFamily="18" charset="0"/>
              </a:rPr>
              <a:t>о</a:t>
            </a:r>
            <a:r>
              <a:rPr lang="ru-RU" sz="2400" dirty="0" smtClean="0">
                <a:latin typeface="Times New Roman" pitchFamily="18" charset="0"/>
                <a:cs typeface="Times New Roman" pitchFamily="18" charset="0"/>
              </a:rPr>
              <a:t>братиться в отдел кадров</a:t>
            </a:r>
          </a:p>
          <a:p>
            <a:r>
              <a:rPr lang="ru-RU" sz="2400" dirty="0" smtClean="0">
                <a:latin typeface="Times New Roman" pitchFamily="18" charset="0"/>
                <a:cs typeface="Times New Roman" pitchFamily="18" charset="0"/>
              </a:rPr>
              <a:t> ведомственного Управления;</a:t>
            </a:r>
          </a:p>
          <a:p>
            <a:pPr algn="ctr"/>
            <a:endParaRPr lang="ru-RU" sz="2400" dirty="0" smtClean="0">
              <a:latin typeface="Times New Roman" pitchFamily="18" charset="0"/>
              <a:cs typeface="Times New Roman" pitchFamily="18" charset="0"/>
            </a:endParaRPr>
          </a:p>
          <a:p>
            <a:pPr marL="342900" indent="-342900">
              <a:buFont typeface="Wingdings" panose="05000000000000000000" pitchFamily="2" charset="2"/>
              <a:buChar char="Ø"/>
            </a:pPr>
            <a:r>
              <a:rPr lang="ru-RU" sz="2400" dirty="0">
                <a:latin typeface="Times New Roman" pitchFamily="18" charset="0"/>
                <a:cs typeface="Times New Roman" pitchFamily="18" charset="0"/>
              </a:rPr>
              <a:t>п</a:t>
            </a:r>
            <a:r>
              <a:rPr lang="ru-RU" sz="2400" dirty="0" smtClean="0">
                <a:latin typeface="Times New Roman" pitchFamily="18" charset="0"/>
                <a:cs typeface="Times New Roman" pitchFamily="18" charset="0"/>
              </a:rPr>
              <a:t>оставить в известность</a:t>
            </a:r>
          </a:p>
          <a:p>
            <a:r>
              <a:rPr lang="ru-RU" sz="2400" dirty="0" smtClean="0">
                <a:latin typeface="Times New Roman" pitchFamily="18" charset="0"/>
                <a:cs typeface="Times New Roman" pitchFamily="18" charset="0"/>
              </a:rPr>
              <a:t> директора школы;</a:t>
            </a:r>
          </a:p>
          <a:p>
            <a:endParaRPr lang="ru-RU" sz="2400" dirty="0" smtClean="0">
              <a:latin typeface="Times New Roman" pitchFamily="18" charset="0"/>
              <a:cs typeface="Times New Roman" pitchFamily="18" charset="0"/>
            </a:endParaRPr>
          </a:p>
          <a:p>
            <a:pPr marL="342900" indent="-342900">
              <a:buFont typeface="Wingdings" panose="05000000000000000000" pitchFamily="2" charset="2"/>
              <a:buChar char="Ø"/>
            </a:pPr>
            <a:r>
              <a:rPr lang="ru-RU" sz="2400" dirty="0">
                <a:latin typeface="Times New Roman" pitchFamily="18" charset="0"/>
                <a:cs typeface="Times New Roman" pitchFamily="18" charset="0"/>
              </a:rPr>
              <a:t>д</a:t>
            </a:r>
            <a:r>
              <a:rPr lang="ru-RU" sz="2400" dirty="0" smtClean="0">
                <a:latin typeface="Times New Roman" pitchFamily="18" charset="0"/>
                <a:cs typeface="Times New Roman" pitchFamily="18" charset="0"/>
              </a:rPr>
              <a:t>о 1 февраля определиться с экзаменами по выбору, которые необходимы для поступления в ВУЗ (на </a:t>
            </a:r>
            <a:r>
              <a:rPr lang="ru-RU" sz="2400" dirty="0" err="1" smtClean="0">
                <a:latin typeface="Times New Roman" pitchFamily="18" charset="0"/>
                <a:cs typeface="Times New Roman" pitchFamily="18" charset="0"/>
              </a:rPr>
              <a:t>пед.специальности</a:t>
            </a:r>
            <a:r>
              <a:rPr lang="ru-RU" sz="2400" dirty="0" smtClean="0">
                <a:latin typeface="Times New Roman" pitchFamily="18" charset="0"/>
                <a:cs typeface="Times New Roman" pitchFamily="18" charset="0"/>
              </a:rPr>
              <a:t> обязательное условие – </a:t>
            </a:r>
            <a:r>
              <a:rPr lang="ru-RU" sz="2400" u="sng" dirty="0" smtClean="0">
                <a:latin typeface="Times New Roman" pitchFamily="18" charset="0"/>
                <a:cs typeface="Times New Roman" pitchFamily="18" charset="0"/>
              </a:rPr>
              <a:t>сдача ЕГЭ по обществознанию</a:t>
            </a:r>
            <a:r>
              <a:rPr lang="ru-RU" sz="2400" dirty="0" smtClean="0">
                <a:latin typeface="Times New Roman" pitchFamily="18" charset="0"/>
                <a:cs typeface="Times New Roman" pitchFamily="18" charset="0"/>
              </a:rPr>
              <a:t>);</a:t>
            </a:r>
          </a:p>
          <a:p>
            <a:endParaRPr lang="ru-RU" sz="2400" dirty="0" smtClean="0">
              <a:latin typeface="Times New Roman" pitchFamily="18" charset="0"/>
              <a:cs typeface="Times New Roman" pitchFamily="18" charset="0"/>
            </a:endParaRPr>
          </a:p>
          <a:p>
            <a:pPr marL="342900" indent="-342900">
              <a:buFont typeface="Wingdings" panose="05000000000000000000" pitchFamily="2" charset="2"/>
              <a:buChar char="Ø"/>
            </a:pPr>
            <a:r>
              <a:rPr lang="ru-RU" sz="2400" dirty="0">
                <a:latin typeface="Times New Roman" pitchFamily="18" charset="0"/>
                <a:cs typeface="Times New Roman" pitchFamily="18" charset="0"/>
              </a:rPr>
              <a:t>н</a:t>
            </a:r>
            <a:r>
              <a:rPr lang="ru-RU" sz="2400" dirty="0" smtClean="0">
                <a:latin typeface="Times New Roman" pitchFamily="18" charset="0"/>
                <a:cs typeface="Times New Roman" pitchFamily="18" charset="0"/>
              </a:rPr>
              <a:t>айти работодателя.</a:t>
            </a:r>
            <a:endParaRPr lang="ru-RU" sz="2400" dirty="0">
              <a:latin typeface="Times New Roman" pitchFamily="18" charset="0"/>
              <a:cs typeface="Times New Roman" pitchFamily="18" charset="0"/>
            </a:endParaRPr>
          </a:p>
          <a:p>
            <a:r>
              <a:rPr lang="ru-RU" dirty="0">
                <a:latin typeface="Times New Roman" pitchFamily="18" charset="0"/>
                <a:cs typeface="Times New Roman" pitchFamily="18" charset="0"/>
              </a:rPr>
              <a:t> </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1266" y="189462"/>
            <a:ext cx="2774438" cy="2624017"/>
          </a:xfrm>
          <a:prstGeom prst="rect">
            <a:avLst/>
          </a:prstGeom>
        </p:spPr>
      </p:pic>
    </p:spTree>
    <p:extLst>
      <p:ext uri="{BB962C8B-B14F-4D97-AF65-F5344CB8AC3E}">
        <p14:creationId xmlns:p14="http://schemas.microsoft.com/office/powerpoint/2010/main" val="1914147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1" y="23326"/>
            <a:ext cx="9144000" cy="6661000"/>
          </a:xfrm>
          <a:prstGeom prst="rect">
            <a:avLst/>
          </a:prstGeom>
        </p:spPr>
      </p:pic>
      <p:sp>
        <p:nvSpPr>
          <p:cNvPr id="3" name="Прямоугольник 2"/>
          <p:cNvSpPr/>
          <p:nvPr/>
        </p:nvSpPr>
        <p:spPr>
          <a:xfrm>
            <a:off x="395536" y="482239"/>
            <a:ext cx="8064896" cy="5401479"/>
          </a:xfrm>
          <a:prstGeom prst="rect">
            <a:avLst/>
          </a:prstGeom>
        </p:spPr>
        <p:txBody>
          <a:bodyPr wrap="square">
            <a:spAutoFit/>
          </a:bodyPr>
          <a:lstStyle/>
          <a:p>
            <a:pPr algn="ctr"/>
            <a:r>
              <a:rPr lang="ru-RU" sz="2400" b="1" dirty="0" smtClean="0">
                <a:solidFill>
                  <a:srgbClr val="FF0000"/>
                </a:solidFill>
                <a:latin typeface="Times New Roman" pitchFamily="18" charset="0"/>
                <a:cs typeface="Times New Roman" pitchFamily="18" charset="0"/>
              </a:rPr>
              <a:t>Потребность на педагогические специальности</a:t>
            </a:r>
          </a:p>
          <a:p>
            <a:pPr algn="ctr"/>
            <a:endParaRPr lang="ru-RU" sz="2400" b="1" dirty="0">
              <a:solidFill>
                <a:srgbClr val="FF0000"/>
              </a:solidFill>
              <a:latin typeface="Times New Roman" pitchFamily="18" charset="0"/>
              <a:cs typeface="Times New Roman" pitchFamily="18" charset="0"/>
            </a:endParaRP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Начальные классы</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Русский язык</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Иностранный язык</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Математика</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Физика</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История</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Биология</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География</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Химия</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Технология</a:t>
            </a:r>
          </a:p>
          <a:p>
            <a:pPr marL="285750" indent="-285750">
              <a:lnSpc>
                <a:spcPct val="150000"/>
              </a:lnSpc>
              <a:buFont typeface="Wingdings" panose="05000000000000000000" pitchFamily="2" charset="2"/>
              <a:buChar char="ü"/>
            </a:pPr>
            <a:r>
              <a:rPr lang="ru-RU" b="1" dirty="0" smtClean="0">
                <a:latin typeface="Times New Roman" pitchFamily="18" charset="0"/>
                <a:cs typeface="Times New Roman" pitchFamily="18" charset="0"/>
              </a:rPr>
              <a:t>Информатика </a:t>
            </a:r>
            <a:endParaRPr lang="ru-RU" b="1" dirty="0">
              <a:latin typeface="Times New Roman" pitchFamily="18" charset="0"/>
              <a:cs typeface="Times New Roman"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518614"/>
            <a:ext cx="3434906" cy="4365104"/>
          </a:xfrm>
          <a:prstGeom prst="rect">
            <a:avLst/>
          </a:prstGeom>
        </p:spPr>
      </p:pic>
    </p:spTree>
    <p:extLst>
      <p:ext uri="{BB962C8B-B14F-4D97-AF65-F5344CB8AC3E}">
        <p14:creationId xmlns:p14="http://schemas.microsoft.com/office/powerpoint/2010/main" val="340210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81" y="23326"/>
            <a:ext cx="9234081" cy="6834674"/>
          </a:xfrm>
          <a:prstGeom prst="rect">
            <a:avLst/>
          </a:prstGeom>
        </p:spPr>
      </p:pic>
      <p:sp>
        <p:nvSpPr>
          <p:cNvPr id="3" name="Прямоугольник 2"/>
          <p:cNvSpPr/>
          <p:nvPr/>
        </p:nvSpPr>
        <p:spPr>
          <a:xfrm>
            <a:off x="755576" y="476672"/>
            <a:ext cx="6336704" cy="4185761"/>
          </a:xfrm>
          <a:prstGeom prst="rect">
            <a:avLst/>
          </a:prstGeom>
        </p:spPr>
        <p:txBody>
          <a:bodyPr wrap="square">
            <a:spAutoFit/>
          </a:bodyPr>
          <a:lstStyle/>
          <a:p>
            <a:pPr algn="ctr"/>
            <a:r>
              <a:rPr lang="ru-RU" sz="2400" b="1" dirty="0">
                <a:solidFill>
                  <a:srgbClr val="FF0000"/>
                </a:solidFill>
                <a:latin typeface="Times New Roman" pitchFamily="18" charset="0"/>
                <a:cs typeface="Times New Roman" pitchFamily="18" charset="0"/>
              </a:rPr>
              <a:t>Организация (предприятие) предоставляет выпускнику:</a:t>
            </a:r>
          </a:p>
          <a:p>
            <a:endParaRPr lang="ru-RU" dirty="0">
              <a:latin typeface="Times New Roman" pitchFamily="18" charset="0"/>
              <a:cs typeface="Times New Roman" pitchFamily="18" charset="0"/>
            </a:endParaRPr>
          </a:p>
          <a:p>
            <a:pPr marL="342900" lvl="0" indent="-342900">
              <a:buFont typeface="Wingdings" pitchFamily="2" charset="2"/>
              <a:buChar char="ü"/>
            </a:pPr>
            <a:r>
              <a:rPr lang="ru-RU" sz="2000" dirty="0" smtClean="0">
                <a:latin typeface="Times New Roman" pitchFamily="18" charset="0"/>
                <a:cs typeface="Times New Roman" pitchFamily="18" charset="0"/>
              </a:rPr>
              <a:t>договор </a:t>
            </a:r>
            <a:r>
              <a:rPr lang="ru-RU" sz="2000" dirty="0">
                <a:latin typeface="Times New Roman" pitchFamily="18" charset="0"/>
                <a:cs typeface="Times New Roman" pitchFamily="18" charset="0"/>
              </a:rPr>
              <a:t>о целевом обучении </a:t>
            </a:r>
          </a:p>
          <a:p>
            <a:pPr lvl="0"/>
            <a:r>
              <a:rPr lang="ru-RU" sz="2000" dirty="0">
                <a:latin typeface="Times New Roman" pitchFamily="18" charset="0"/>
                <a:cs typeface="Times New Roman" pitchFamily="18" charset="0"/>
              </a:rPr>
              <a:t> (между работодателем и гражданином);</a:t>
            </a:r>
          </a:p>
          <a:p>
            <a:pPr lvl="0"/>
            <a:r>
              <a:rPr lang="ru-RU" sz="2000" dirty="0">
                <a:latin typeface="Times New Roman" pitchFamily="18" charset="0"/>
                <a:cs typeface="Times New Roman" pitchFamily="18" charset="0"/>
              </a:rPr>
              <a:t> </a:t>
            </a:r>
          </a:p>
          <a:p>
            <a:pPr marL="342900" lvl="0" indent="-342900">
              <a:buFont typeface="Wingdings" pitchFamily="2" charset="2"/>
              <a:buChar char="ü"/>
            </a:pPr>
            <a:r>
              <a:rPr lang="ru-RU" sz="2000" dirty="0" smtClean="0">
                <a:latin typeface="Times New Roman" pitchFamily="18" charset="0"/>
                <a:cs typeface="Times New Roman" pitchFamily="18" charset="0"/>
              </a:rPr>
              <a:t>договор </a:t>
            </a:r>
            <a:r>
              <a:rPr lang="ru-RU" sz="2000" dirty="0">
                <a:latin typeface="Times New Roman" pitchFamily="18" charset="0"/>
                <a:cs typeface="Times New Roman" pitchFamily="18" charset="0"/>
              </a:rPr>
              <a:t>о целевом </a:t>
            </a:r>
            <a:r>
              <a:rPr lang="ru-RU" sz="2000" dirty="0" smtClean="0">
                <a:latin typeface="Times New Roman" pitchFamily="18" charset="0"/>
                <a:cs typeface="Times New Roman" pitchFamily="18" charset="0"/>
              </a:rPr>
              <a:t>приеме (</a:t>
            </a:r>
            <a:r>
              <a:rPr lang="ru-RU" sz="2000" dirty="0">
                <a:latin typeface="Times New Roman" pitchFamily="18" charset="0"/>
                <a:cs typeface="Times New Roman" pitchFamily="18" charset="0"/>
              </a:rPr>
              <a:t>между работодателем и ВУЗом);</a:t>
            </a:r>
          </a:p>
          <a:p>
            <a:pPr lvl="0"/>
            <a:endParaRPr lang="ru-RU" sz="2000" dirty="0">
              <a:latin typeface="Times New Roman" pitchFamily="18" charset="0"/>
              <a:cs typeface="Times New Roman" pitchFamily="18" charset="0"/>
            </a:endParaRPr>
          </a:p>
          <a:p>
            <a:pPr marL="342900" lvl="0" indent="-342900">
              <a:buFont typeface="Wingdings" pitchFamily="2" charset="2"/>
              <a:buChar char="ü"/>
            </a:pPr>
            <a:r>
              <a:rPr lang="ru-RU" sz="2000" dirty="0">
                <a:latin typeface="Times New Roman" pitchFamily="18" charset="0"/>
                <a:cs typeface="Times New Roman" pitchFamily="18" charset="0"/>
              </a:rPr>
              <a:t>копию документа, подтверждающего соответствие Организации (юридического лица)  п. 3 ст. 56 Федерального закона № 273-ФЗ "Об образовании в Российской </a:t>
            </a:r>
            <a:r>
              <a:rPr lang="ru-RU" sz="2000" dirty="0" smtClean="0">
                <a:latin typeface="Times New Roman" pitchFamily="18" charset="0"/>
                <a:cs typeface="Times New Roman" pitchFamily="18" charset="0"/>
              </a:rPr>
              <a:t>Федерации« (карточку предприятия).</a:t>
            </a:r>
            <a:endParaRPr lang="ru-RU" sz="2000" dirty="0">
              <a:latin typeface="Times New Roman" pitchFamily="18" charset="0"/>
              <a:cs typeface="Times New Roman" pitchFamily="18" charset="0"/>
            </a:endParaRP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09459" y="4415444"/>
            <a:ext cx="2056955" cy="2016223"/>
          </a:xfrm>
          <a:prstGeom prst="rect">
            <a:avLst/>
          </a:prstGeom>
        </p:spPr>
      </p:pic>
    </p:spTree>
    <p:extLst>
      <p:ext uri="{BB962C8B-B14F-4D97-AF65-F5344CB8AC3E}">
        <p14:creationId xmlns:p14="http://schemas.microsoft.com/office/powerpoint/2010/main" val="382944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4" y="4665"/>
            <a:ext cx="9234081" cy="6834674"/>
          </a:xfrm>
          <a:prstGeom prst="rect">
            <a:avLst/>
          </a:prstGeom>
        </p:spPr>
      </p:pic>
      <p:sp>
        <p:nvSpPr>
          <p:cNvPr id="3" name="Прямоугольник 2"/>
          <p:cNvSpPr/>
          <p:nvPr/>
        </p:nvSpPr>
        <p:spPr>
          <a:xfrm>
            <a:off x="539552" y="260649"/>
            <a:ext cx="8280920" cy="6370975"/>
          </a:xfrm>
          <a:prstGeom prst="rect">
            <a:avLst/>
          </a:prstGeom>
        </p:spPr>
        <p:txBody>
          <a:bodyPr wrap="square">
            <a:spAutoFit/>
          </a:bodyPr>
          <a:lstStyle/>
          <a:p>
            <a:r>
              <a:rPr lang="ru-RU" b="1" dirty="0">
                <a:solidFill>
                  <a:srgbClr val="FF0000"/>
                </a:solidFill>
                <a:latin typeface="Times New Roman" panose="02020603050405020304" pitchFamily="18" charset="0"/>
                <a:cs typeface="Times New Roman" panose="02020603050405020304" pitchFamily="18" charset="0"/>
              </a:rPr>
              <a:t>ЗАКЛЮЧАЕТ РОДИТЕЛЬ И РАБОТОДАТЕЛЬ</a:t>
            </a:r>
          </a:p>
          <a:p>
            <a:pPr algn="r"/>
            <a:r>
              <a:rPr lang="ru-RU" sz="1200" dirty="0">
                <a:latin typeface="Times New Roman" panose="02020603050405020304" pitchFamily="18" charset="0"/>
                <a:cs typeface="Times New Roman" panose="02020603050405020304" pitchFamily="18" charset="0"/>
              </a:rPr>
              <a:t>Утверждена</a:t>
            </a:r>
          </a:p>
          <a:p>
            <a:pPr algn="r"/>
            <a:r>
              <a:rPr lang="ru-RU" sz="1200" dirty="0">
                <a:latin typeface="Times New Roman" panose="02020603050405020304" pitchFamily="18" charset="0"/>
                <a:cs typeface="Times New Roman" panose="02020603050405020304" pitchFamily="18" charset="0"/>
              </a:rPr>
              <a:t>постановлением Правительства</a:t>
            </a:r>
          </a:p>
          <a:p>
            <a:pPr algn="r"/>
            <a:r>
              <a:rPr lang="ru-RU" sz="1200" dirty="0">
                <a:latin typeface="Times New Roman" panose="02020603050405020304" pitchFamily="18" charset="0"/>
                <a:cs typeface="Times New Roman" panose="02020603050405020304" pitchFamily="18" charset="0"/>
              </a:rPr>
              <a:t>Российской Федерации</a:t>
            </a:r>
          </a:p>
          <a:p>
            <a:pPr algn="r"/>
            <a:r>
              <a:rPr lang="ru-RU" sz="1200" dirty="0">
                <a:latin typeface="Times New Roman" panose="02020603050405020304" pitchFamily="18" charset="0"/>
                <a:cs typeface="Times New Roman" panose="02020603050405020304" pitchFamily="18" charset="0"/>
              </a:rPr>
              <a:t>от 27 ноября 2013 г. N 1076</a:t>
            </a:r>
          </a:p>
          <a:p>
            <a:pPr algn="r"/>
            <a:r>
              <a:rPr lang="ru-RU" dirty="0"/>
              <a:t> </a:t>
            </a:r>
          </a:p>
          <a:p>
            <a:pPr algn="ctr"/>
            <a:r>
              <a:rPr lang="ru-RU" sz="1200" b="1" dirty="0">
                <a:latin typeface="Times New Roman" panose="02020603050405020304" pitchFamily="18" charset="0"/>
                <a:cs typeface="Times New Roman" panose="02020603050405020304" pitchFamily="18" charset="0"/>
              </a:rPr>
              <a:t>ТИПОВАЯ ФОРМА</a:t>
            </a:r>
            <a:endParaRPr lang="ru-RU" sz="1200" dirty="0">
              <a:latin typeface="Times New Roman" panose="02020603050405020304" pitchFamily="18" charset="0"/>
              <a:cs typeface="Times New Roman" panose="02020603050405020304" pitchFamily="18" charset="0"/>
            </a:endParaRPr>
          </a:p>
          <a:p>
            <a:pPr algn="ctr"/>
            <a:r>
              <a:rPr lang="ru-RU" sz="1200" b="1" dirty="0">
                <a:latin typeface="Times New Roman" panose="02020603050405020304" pitchFamily="18" charset="0"/>
                <a:cs typeface="Times New Roman" panose="02020603050405020304" pitchFamily="18" charset="0"/>
              </a:rPr>
              <a:t>договора о целевом обучении</a:t>
            </a: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_____________________________                                                                                      "__" _______________ 20__ г.</a:t>
            </a:r>
          </a:p>
          <a:p>
            <a:pPr algn="ctr"/>
            <a:r>
              <a:rPr lang="ru-RU" sz="1200" dirty="0">
                <a:latin typeface="Times New Roman" panose="02020603050405020304" pitchFamily="18" charset="0"/>
                <a:cs typeface="Times New Roman" panose="02020603050405020304" pitchFamily="18" charset="0"/>
              </a:rPr>
              <a:t> (место заключения договора)                                                                                              (дата заключения договора)</a:t>
            </a:r>
          </a:p>
          <a:p>
            <a:pPr algn="ctr"/>
            <a:r>
              <a:rPr lang="ru-RU" sz="1200" dirty="0">
                <a:latin typeface="Times New Roman" panose="02020603050405020304" pitchFamily="18" charset="0"/>
                <a:cs typeface="Times New Roman" panose="02020603050405020304" pitchFamily="18" charset="0"/>
              </a:rPr>
              <a:t> </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(полное наименование федерального государственного органа,</a:t>
            </a:r>
          </a:p>
          <a:p>
            <a:pPr algn="ctr"/>
            <a:r>
              <a:rPr lang="ru-RU" sz="1200" dirty="0">
                <a:latin typeface="Times New Roman" panose="02020603050405020304" pitchFamily="18" charset="0"/>
                <a:cs typeface="Times New Roman" panose="02020603050405020304" pitchFamily="18" charset="0"/>
              </a:rPr>
              <a:t>                       органа государственной власти</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субъекта Российской Федерации, органа местного самоуправления,</a:t>
            </a:r>
          </a:p>
          <a:p>
            <a:pPr algn="ctr"/>
            <a:r>
              <a:rPr lang="ru-RU" sz="1200" dirty="0">
                <a:latin typeface="Times New Roman" panose="02020603050405020304" pitchFamily="18" charset="0"/>
                <a:cs typeface="Times New Roman" panose="02020603050405020304" pitchFamily="18" charset="0"/>
              </a:rPr>
              <a:t>                     государственного (муниципального)</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учреждения, унитарного предприятия, государственной корпорации,</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государственной компании или хозяйственного общества, в уставном</a:t>
            </a:r>
          </a:p>
          <a:p>
            <a:pPr algn="ctr"/>
            <a:r>
              <a:rPr lang="ru-RU" sz="1200" dirty="0">
                <a:latin typeface="Times New Roman" panose="02020603050405020304" pitchFamily="18" charset="0"/>
                <a:cs typeface="Times New Roman" panose="02020603050405020304" pitchFamily="18" charset="0"/>
              </a:rPr>
              <a:t>                      капитале которого присутствует</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доля Российской Федерации, субъекта Российской Федерации</a:t>
            </a:r>
          </a:p>
          <a:p>
            <a:pPr algn="ctr"/>
            <a:r>
              <a:rPr lang="ru-RU" sz="1200" dirty="0">
                <a:latin typeface="Times New Roman" panose="02020603050405020304" pitchFamily="18" charset="0"/>
                <a:cs typeface="Times New Roman" panose="02020603050405020304" pitchFamily="18" charset="0"/>
              </a:rPr>
              <a:t>                      или муниципального образования)</a:t>
            </a:r>
          </a:p>
          <a:p>
            <a:pPr algn="ctr"/>
            <a:r>
              <a:rPr lang="ru-RU" sz="1200" dirty="0">
                <a:latin typeface="Times New Roman" panose="02020603050405020304" pitchFamily="18" charset="0"/>
                <a:cs typeface="Times New Roman" panose="02020603050405020304" pitchFamily="18" charset="0"/>
              </a:rPr>
              <a:t>именуем__ в дальнейшем Организацией, в лице _______________________________</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(наименование должности, фамилия, имя, отчество (при наличии)</a:t>
            </a:r>
          </a:p>
          <a:p>
            <a:pPr algn="ctr"/>
            <a:r>
              <a:rPr lang="ru-RU" sz="1200" dirty="0">
                <a:latin typeface="Times New Roman" panose="02020603050405020304" pitchFamily="18" charset="0"/>
                <a:cs typeface="Times New Roman" panose="02020603050405020304" pitchFamily="18" charset="0"/>
              </a:rPr>
              <a:t>действующего на основании ________________________________________________,</a:t>
            </a:r>
          </a:p>
          <a:p>
            <a:pPr algn="ctr"/>
            <a:r>
              <a:rPr lang="ru-RU" sz="1200" dirty="0">
                <a:latin typeface="Times New Roman" panose="02020603050405020304" pitchFamily="18" charset="0"/>
                <a:cs typeface="Times New Roman" panose="02020603050405020304" pitchFamily="18" charset="0"/>
              </a:rPr>
              <a:t>                                      (наименование документа)</a:t>
            </a:r>
          </a:p>
          <a:p>
            <a:pPr algn="ctr"/>
            <a:r>
              <a:rPr lang="ru-RU" sz="1200" dirty="0">
                <a:latin typeface="Times New Roman" panose="02020603050405020304" pitchFamily="18" charset="0"/>
                <a:cs typeface="Times New Roman" panose="02020603050405020304" pitchFamily="18" charset="0"/>
              </a:rPr>
              <a:t>с одной стороны, и ________________________________________________________</a:t>
            </a:r>
          </a:p>
          <a:p>
            <a:pPr algn="ctr"/>
            <a:r>
              <a:rPr lang="ru-RU" sz="1200" dirty="0">
                <a:latin typeface="Times New Roman" panose="02020603050405020304" pitchFamily="18" charset="0"/>
                <a:cs typeface="Times New Roman" panose="02020603050405020304" pitchFamily="18" charset="0"/>
              </a:rPr>
              <a:t>                             (фамилия, имя, отчество (при наличии)</a:t>
            </a:r>
          </a:p>
        </p:txBody>
      </p:sp>
    </p:spTree>
    <p:extLst>
      <p:ext uri="{BB962C8B-B14F-4D97-AF65-F5344CB8AC3E}">
        <p14:creationId xmlns:p14="http://schemas.microsoft.com/office/powerpoint/2010/main" val="402244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7" y="-4666"/>
            <a:ext cx="9234081" cy="6834674"/>
          </a:xfrm>
          <a:prstGeom prst="rect">
            <a:avLst/>
          </a:prstGeom>
        </p:spPr>
      </p:pic>
      <p:sp>
        <p:nvSpPr>
          <p:cNvPr id="3" name="Прямоугольник 2"/>
          <p:cNvSpPr/>
          <p:nvPr/>
        </p:nvSpPr>
        <p:spPr>
          <a:xfrm>
            <a:off x="395536" y="548680"/>
            <a:ext cx="7776864" cy="6278642"/>
          </a:xfrm>
          <a:prstGeom prst="rect">
            <a:avLst/>
          </a:prstGeom>
        </p:spPr>
        <p:txBody>
          <a:bodyPr wrap="square">
            <a:spAutoFit/>
          </a:bodyPr>
          <a:lstStyle/>
          <a:p>
            <a:r>
              <a:rPr lang="ru-RU" b="1" dirty="0">
                <a:solidFill>
                  <a:srgbClr val="FF0000"/>
                </a:solidFill>
                <a:latin typeface="Times New Roman" panose="02020603050405020304" pitchFamily="18" charset="0"/>
                <a:cs typeface="Times New Roman" panose="02020603050405020304" pitchFamily="18" charset="0"/>
              </a:rPr>
              <a:t>ЗАКЛЮЧАЕТ РАБОТОДАТЕЛЬ И ВУЗ</a:t>
            </a:r>
          </a:p>
          <a:p>
            <a:pPr algn="r"/>
            <a:r>
              <a:rPr lang="ru-RU" sz="1200" dirty="0">
                <a:latin typeface="Times New Roman" panose="02020603050405020304" pitchFamily="18" charset="0"/>
                <a:cs typeface="Times New Roman" panose="02020603050405020304" pitchFamily="18" charset="0"/>
              </a:rPr>
              <a:t>Утверждена</a:t>
            </a:r>
          </a:p>
          <a:p>
            <a:pPr algn="r"/>
            <a:r>
              <a:rPr lang="ru-RU" sz="1200" dirty="0">
                <a:latin typeface="Times New Roman" panose="02020603050405020304" pitchFamily="18" charset="0"/>
                <a:cs typeface="Times New Roman" panose="02020603050405020304" pitchFamily="18" charset="0"/>
              </a:rPr>
              <a:t>постановлением Правительства</a:t>
            </a:r>
          </a:p>
          <a:p>
            <a:pPr algn="r"/>
            <a:r>
              <a:rPr lang="ru-RU" sz="1200" dirty="0">
                <a:latin typeface="Times New Roman" panose="02020603050405020304" pitchFamily="18" charset="0"/>
                <a:cs typeface="Times New Roman" panose="02020603050405020304" pitchFamily="18" charset="0"/>
              </a:rPr>
              <a:t>Российской Федерации</a:t>
            </a:r>
          </a:p>
          <a:p>
            <a:pPr algn="r"/>
            <a:r>
              <a:rPr lang="ru-RU" sz="1200" dirty="0">
                <a:latin typeface="Times New Roman" panose="02020603050405020304" pitchFamily="18" charset="0"/>
                <a:cs typeface="Times New Roman" panose="02020603050405020304" pitchFamily="18" charset="0"/>
              </a:rPr>
              <a:t>от 27 ноября 2013 г. N 1076</a:t>
            </a:r>
          </a:p>
          <a:p>
            <a:pPr algn="r"/>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 </a:t>
            </a:r>
          </a:p>
          <a:p>
            <a:pPr algn="ctr"/>
            <a:r>
              <a:rPr lang="ru-RU" sz="1200" b="1" dirty="0">
                <a:latin typeface="Times New Roman" panose="02020603050405020304" pitchFamily="18" charset="0"/>
                <a:cs typeface="Times New Roman" panose="02020603050405020304" pitchFamily="18" charset="0"/>
              </a:rPr>
              <a:t>ТИПОВАЯ ФОРМА</a:t>
            </a:r>
            <a:endParaRPr lang="ru-RU" sz="1200" dirty="0">
              <a:latin typeface="Times New Roman" panose="02020603050405020304" pitchFamily="18" charset="0"/>
              <a:cs typeface="Times New Roman" panose="02020603050405020304" pitchFamily="18" charset="0"/>
            </a:endParaRPr>
          </a:p>
          <a:p>
            <a:pPr algn="ctr"/>
            <a:r>
              <a:rPr lang="ru-RU" sz="1200" b="1" dirty="0">
                <a:latin typeface="Times New Roman" panose="02020603050405020304" pitchFamily="18" charset="0"/>
                <a:cs typeface="Times New Roman" panose="02020603050405020304" pitchFamily="18" charset="0"/>
              </a:rPr>
              <a:t>договора о целевом приеме</a:t>
            </a: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 </a:t>
            </a:r>
          </a:p>
          <a:p>
            <a:pPr algn="ctr"/>
            <a:r>
              <a:rPr lang="ru-RU" sz="1200" dirty="0">
                <a:latin typeface="Times New Roman" panose="02020603050405020304" pitchFamily="18" charset="0"/>
                <a:cs typeface="Times New Roman" panose="02020603050405020304" pitchFamily="18" charset="0"/>
              </a:rPr>
              <a:t>___________________________                      "__" _____________ 20__ г.</a:t>
            </a:r>
          </a:p>
          <a:p>
            <a:pPr algn="ctr"/>
            <a:r>
              <a:rPr lang="ru-RU" sz="1200" dirty="0">
                <a:latin typeface="Times New Roman" panose="02020603050405020304" pitchFamily="18" charset="0"/>
                <a:cs typeface="Times New Roman" panose="02020603050405020304" pitchFamily="18" charset="0"/>
              </a:rPr>
              <a:t>(место заключения договора)                      (дата заключения договора)</a:t>
            </a:r>
          </a:p>
          <a:p>
            <a:pPr algn="ctr"/>
            <a:r>
              <a:rPr lang="ru-RU" sz="1200" dirty="0">
                <a:latin typeface="Times New Roman" panose="02020603050405020304" pitchFamily="18" charset="0"/>
                <a:cs typeface="Times New Roman" panose="02020603050405020304" pitchFamily="18" charset="0"/>
              </a:rPr>
              <a:t> </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(полное наименование организации, осуществляющей образовательную</a:t>
            </a:r>
          </a:p>
          <a:p>
            <a:pPr algn="ctr"/>
            <a:r>
              <a:rPr lang="ru-RU" sz="1200" dirty="0">
                <a:latin typeface="Times New Roman" panose="02020603050405020304" pitchFamily="18" charset="0"/>
                <a:cs typeface="Times New Roman" panose="02020603050405020304" pitchFamily="18" charset="0"/>
              </a:rPr>
              <a:t>      деятельность по образовательным программам высшего образования)</a:t>
            </a:r>
          </a:p>
          <a:p>
            <a:pPr algn="ctr"/>
            <a:r>
              <a:rPr lang="ru-RU" sz="1200" dirty="0">
                <a:latin typeface="Times New Roman" panose="02020603050405020304" pitchFamily="18" charset="0"/>
                <a:cs typeface="Times New Roman" panose="02020603050405020304" pitchFamily="18" charset="0"/>
              </a:rPr>
              <a:t>именуем__ в дальнейшем исполнителем, в лице _______________________________</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(наименование должности, фамилия, имя, отчество (при наличии)</a:t>
            </a:r>
          </a:p>
          <a:p>
            <a:pPr algn="ctr"/>
            <a:r>
              <a:rPr lang="ru-RU" sz="1200" dirty="0">
                <a:latin typeface="Times New Roman" panose="02020603050405020304" pitchFamily="18" charset="0"/>
                <a:cs typeface="Times New Roman" panose="02020603050405020304" pitchFamily="18" charset="0"/>
              </a:rPr>
              <a:t>действующего на основании ________________________________________________,</a:t>
            </a:r>
          </a:p>
          <a:p>
            <a:pPr algn="ctr"/>
            <a:r>
              <a:rPr lang="ru-RU" sz="1200" dirty="0">
                <a:latin typeface="Times New Roman" panose="02020603050405020304" pitchFamily="18" charset="0"/>
                <a:cs typeface="Times New Roman" panose="02020603050405020304" pitchFamily="18" charset="0"/>
              </a:rPr>
              <a:t>                                     (наименование документа)</a:t>
            </a:r>
          </a:p>
          <a:p>
            <a:pPr algn="ctr"/>
            <a:r>
              <a:rPr lang="ru-RU" sz="1200" dirty="0">
                <a:latin typeface="Times New Roman" panose="02020603050405020304" pitchFamily="18" charset="0"/>
                <a:cs typeface="Times New Roman" panose="02020603050405020304" pitchFamily="18" charset="0"/>
              </a:rPr>
              <a:t>с одной стороны, и 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(полное наименование федерального государственного</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органа, органа государственной власти субъекта Российской Федерации, органа</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местного самоуправления, государственного (муниципального) учреждения,</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___________________________________________________________________________</a:t>
            </a:r>
          </a:p>
          <a:p>
            <a:pPr algn="ctr"/>
            <a:r>
              <a:rPr lang="ru-RU" sz="1200" dirty="0">
                <a:latin typeface="Times New Roman" panose="02020603050405020304" pitchFamily="18" charset="0"/>
                <a:cs typeface="Times New Roman" panose="02020603050405020304" pitchFamily="18" charset="0"/>
              </a:rPr>
              <a:t>    унитарного предприятия, государственной корпорации, государственной</a:t>
            </a:r>
          </a:p>
          <a:p>
            <a:pPr algn="ctr"/>
            <a:r>
              <a:rPr lang="ru-RU" sz="1200" dirty="0">
                <a:latin typeface="Times New Roman" panose="02020603050405020304" pitchFamily="18" charset="0"/>
                <a:cs typeface="Times New Roman" panose="02020603050405020304" pitchFamily="18" charset="0"/>
              </a:rPr>
              <a:t>    компании или хозяйственного общества, в уставном капитале которого</a:t>
            </a:r>
          </a:p>
          <a:p>
            <a:pPr algn="ctr"/>
            <a:r>
              <a:rPr lang="ru-RU" sz="1200" dirty="0">
                <a:latin typeface="Times New Roman" panose="02020603050405020304" pitchFamily="18" charset="0"/>
                <a:cs typeface="Times New Roman" panose="02020603050405020304" pitchFamily="18" charset="0"/>
              </a:rPr>
              <a:t>                  присутствует доля Российской Федерации,</a:t>
            </a:r>
          </a:p>
          <a:p>
            <a:pPr algn="ctr"/>
            <a:r>
              <a:rPr lang="ru-RU" sz="1200" dirty="0">
                <a:latin typeface="Times New Roman" panose="02020603050405020304" pitchFamily="18" charset="0"/>
                <a:cs typeface="Times New Roman" panose="02020603050405020304" pitchFamily="18" charset="0"/>
              </a:rPr>
              <a:t>__________________________________________________________________________,</a:t>
            </a:r>
          </a:p>
        </p:txBody>
      </p:sp>
    </p:spTree>
    <p:extLst>
      <p:ext uri="{BB962C8B-B14F-4D97-AF65-F5344CB8AC3E}">
        <p14:creationId xmlns:p14="http://schemas.microsoft.com/office/powerpoint/2010/main" val="306597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34081" cy="6834674"/>
          </a:xfrm>
          <a:prstGeom prst="rect">
            <a:avLst/>
          </a:prstGeom>
        </p:spPr>
      </p:pic>
      <p:sp>
        <p:nvSpPr>
          <p:cNvPr id="4" name="Прямоугольник 3"/>
          <p:cNvSpPr/>
          <p:nvPr/>
        </p:nvSpPr>
        <p:spPr>
          <a:xfrm>
            <a:off x="1259632" y="424452"/>
            <a:ext cx="6984776" cy="6309420"/>
          </a:xfrm>
          <a:prstGeom prst="rect">
            <a:avLst/>
          </a:prstGeom>
        </p:spPr>
        <p:txBody>
          <a:bodyPr wrap="square">
            <a:spAutoFit/>
          </a:bodyPr>
          <a:lstStyle/>
          <a:p>
            <a:pPr algn="ctr" fontAlgn="t"/>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Карточка предприятия</a:t>
            </a:r>
            <a:endParaRPr lang="ru-RU" sz="2400" dirty="0">
              <a:solidFill>
                <a:srgbClr val="FF0000"/>
              </a:solidFill>
              <a:latin typeface="Times New Roman" panose="02020603050405020304" pitchFamily="18" charset="0"/>
              <a:cs typeface="Times New Roman" panose="02020603050405020304" pitchFamily="18" charset="0"/>
            </a:endParaRPr>
          </a:p>
          <a:p>
            <a:pPr fontAlgn="t"/>
            <a:endParaRPr lang="ru-RU" dirty="0" smtClean="0">
              <a:latin typeface="Times New Roman" panose="02020603050405020304" pitchFamily="18" charset="0"/>
              <a:cs typeface="Times New Roman" panose="02020603050405020304" pitchFamily="18" charset="0"/>
            </a:endParaRPr>
          </a:p>
          <a:p>
            <a:pPr fontAlgn="t"/>
            <a:r>
              <a:rPr lang="ru-RU" dirty="0" smtClean="0">
                <a:latin typeface="Times New Roman" panose="02020603050405020304" pitchFamily="18" charset="0"/>
                <a:cs typeface="Times New Roman" panose="02020603050405020304" pitchFamily="18" charset="0"/>
              </a:rPr>
              <a:t>Наименование </a:t>
            </a:r>
            <a:r>
              <a:rPr lang="ru-RU" dirty="0">
                <a:latin typeface="Times New Roman" panose="02020603050405020304" pitchFamily="18" charset="0"/>
                <a:cs typeface="Times New Roman" panose="02020603050405020304" pitchFamily="18" charset="0"/>
              </a:rPr>
              <a:t>предприятия (полное)</a:t>
            </a:r>
          </a:p>
          <a:p>
            <a:pPr fontAlgn="t"/>
            <a:r>
              <a:rPr lang="ru-RU" dirty="0">
                <a:latin typeface="Times New Roman" panose="02020603050405020304" pitchFamily="18" charset="0"/>
                <a:cs typeface="Times New Roman" panose="02020603050405020304" pitchFamily="18" charset="0"/>
              </a:rPr>
              <a:t>Наименование предприятия (сокращенное)</a:t>
            </a:r>
          </a:p>
          <a:p>
            <a:pPr fontAlgn="t"/>
            <a:r>
              <a:rPr lang="ru-RU" dirty="0">
                <a:latin typeface="Times New Roman" panose="02020603050405020304" pitchFamily="18" charset="0"/>
                <a:cs typeface="Times New Roman" panose="02020603050405020304" pitchFamily="18" charset="0"/>
              </a:rPr>
              <a:t>Юридический адрес</a:t>
            </a:r>
          </a:p>
          <a:p>
            <a:pPr fontAlgn="t"/>
            <a:r>
              <a:rPr lang="ru-RU" dirty="0">
                <a:latin typeface="Times New Roman" panose="02020603050405020304" pitchFamily="18" charset="0"/>
                <a:cs typeface="Times New Roman" panose="02020603050405020304" pitchFamily="18" charset="0"/>
              </a:rPr>
              <a:t>Почтовый адрес</a:t>
            </a:r>
          </a:p>
          <a:p>
            <a:pPr fontAlgn="t"/>
            <a:r>
              <a:rPr lang="ru-RU" dirty="0">
                <a:latin typeface="Times New Roman" panose="02020603050405020304" pitchFamily="18" charset="0"/>
                <a:cs typeface="Times New Roman" panose="02020603050405020304" pitchFamily="18" charset="0"/>
              </a:rPr>
              <a:t>ИНН/КПП</a:t>
            </a:r>
          </a:p>
          <a:p>
            <a:pPr fontAlgn="t"/>
            <a:r>
              <a:rPr lang="ru-RU" dirty="0">
                <a:latin typeface="Times New Roman" panose="02020603050405020304" pitchFamily="18" charset="0"/>
                <a:cs typeface="Times New Roman" panose="02020603050405020304" pitchFamily="18" charset="0"/>
              </a:rPr>
              <a:t>ОГРН</a:t>
            </a:r>
          </a:p>
          <a:p>
            <a:pPr fontAlgn="t"/>
            <a:r>
              <a:rPr lang="ru-RU" dirty="0">
                <a:latin typeface="Times New Roman" panose="02020603050405020304" pitchFamily="18" charset="0"/>
                <a:cs typeface="Times New Roman" panose="02020603050405020304" pitchFamily="18" charset="0"/>
              </a:rPr>
              <a:t>Дата постановки на учет</a:t>
            </a:r>
          </a:p>
          <a:p>
            <a:pPr fontAlgn="t"/>
            <a:r>
              <a:rPr lang="ru-RU" dirty="0">
                <a:latin typeface="Times New Roman" panose="02020603050405020304" pitchFamily="18" charset="0"/>
                <a:cs typeface="Times New Roman" panose="02020603050405020304" pitchFamily="18" charset="0"/>
              </a:rPr>
              <a:t>Номер телефона руководителя</a:t>
            </a:r>
          </a:p>
          <a:p>
            <a:pPr fontAlgn="t"/>
            <a:r>
              <a:rPr lang="ru-RU" dirty="0">
                <a:latin typeface="Times New Roman" panose="02020603050405020304" pitchFamily="18" charset="0"/>
                <a:cs typeface="Times New Roman" panose="02020603050405020304" pitchFamily="18" charset="0"/>
              </a:rPr>
              <a:t>факс</a:t>
            </a:r>
          </a:p>
          <a:p>
            <a:pPr fontAlgn="t"/>
            <a:r>
              <a:rPr lang="ru-RU" dirty="0">
                <a:latin typeface="Times New Roman" panose="02020603050405020304" pitchFamily="18" charset="0"/>
                <a:cs typeface="Times New Roman" panose="02020603050405020304" pitchFamily="18" charset="0"/>
              </a:rPr>
              <a:t>ОКВЭД</a:t>
            </a:r>
          </a:p>
          <a:p>
            <a:pPr fontAlgn="t"/>
            <a:r>
              <a:rPr lang="ru-RU" dirty="0">
                <a:latin typeface="Times New Roman" panose="02020603050405020304" pitchFamily="18" charset="0"/>
                <a:cs typeface="Times New Roman" panose="02020603050405020304" pitchFamily="18" charset="0"/>
              </a:rPr>
              <a:t>ОКАТО/ОКТМО</a:t>
            </a:r>
          </a:p>
          <a:p>
            <a:pPr fontAlgn="t"/>
            <a:r>
              <a:rPr lang="ru-RU" dirty="0">
                <a:latin typeface="Times New Roman" panose="02020603050405020304" pitchFamily="18" charset="0"/>
                <a:cs typeface="Times New Roman" panose="02020603050405020304" pitchFamily="18" charset="0"/>
              </a:rPr>
              <a:t>ОКПО</a:t>
            </a:r>
          </a:p>
          <a:p>
            <a:pPr fontAlgn="t"/>
            <a:r>
              <a:rPr lang="ru-RU" dirty="0">
                <a:latin typeface="Times New Roman" panose="02020603050405020304" pitchFamily="18" charset="0"/>
                <a:cs typeface="Times New Roman" panose="02020603050405020304" pitchFamily="18" charset="0"/>
              </a:rPr>
              <a:t>Лицевой счет по </a:t>
            </a:r>
            <a:r>
              <a:rPr lang="ru-RU" dirty="0" err="1">
                <a:latin typeface="Times New Roman" panose="02020603050405020304" pitchFamily="18" charset="0"/>
                <a:cs typeface="Times New Roman" panose="02020603050405020304" pitchFamily="18" charset="0"/>
              </a:rPr>
              <a:t>госзаданию</a:t>
            </a:r>
            <a:endParaRPr lang="ru-RU" dirty="0">
              <a:latin typeface="Times New Roman" panose="02020603050405020304" pitchFamily="18" charset="0"/>
              <a:cs typeface="Times New Roman" panose="02020603050405020304" pitchFamily="18" charset="0"/>
            </a:endParaRPr>
          </a:p>
          <a:p>
            <a:pPr fontAlgn="t"/>
            <a:r>
              <a:rPr lang="ru-RU" dirty="0">
                <a:latin typeface="Times New Roman" panose="02020603050405020304" pitchFamily="18" charset="0"/>
                <a:cs typeface="Times New Roman" panose="02020603050405020304" pitchFamily="18" charset="0"/>
              </a:rPr>
              <a:t>Лицевой счет по </a:t>
            </a:r>
            <a:r>
              <a:rPr lang="ru-RU" dirty="0" err="1">
                <a:latin typeface="Times New Roman" panose="02020603050405020304" pitchFamily="18" charset="0"/>
                <a:cs typeface="Times New Roman" panose="02020603050405020304" pitchFamily="18" charset="0"/>
              </a:rPr>
              <a:t>внебюджету</a:t>
            </a:r>
            <a:endParaRPr lang="ru-RU" dirty="0">
              <a:latin typeface="Times New Roman" panose="02020603050405020304" pitchFamily="18" charset="0"/>
              <a:cs typeface="Times New Roman" panose="02020603050405020304" pitchFamily="18" charset="0"/>
            </a:endParaRPr>
          </a:p>
          <a:p>
            <a:pPr fontAlgn="t"/>
            <a:r>
              <a:rPr lang="ru-RU" dirty="0">
                <a:latin typeface="Times New Roman" panose="02020603050405020304" pitchFamily="18" charset="0"/>
                <a:cs typeface="Times New Roman" panose="02020603050405020304" pitchFamily="18" charset="0"/>
              </a:rPr>
              <a:t>Банк</a:t>
            </a:r>
          </a:p>
          <a:p>
            <a:pPr fontAlgn="t"/>
            <a:r>
              <a:rPr lang="ru-RU" dirty="0">
                <a:latin typeface="Times New Roman" panose="02020603050405020304" pitchFamily="18" charset="0"/>
                <a:cs typeface="Times New Roman" panose="02020603050405020304" pitchFamily="18" charset="0"/>
              </a:rPr>
              <a:t>Расчетный счет</a:t>
            </a:r>
          </a:p>
          <a:p>
            <a:pPr fontAlgn="t"/>
            <a:r>
              <a:rPr lang="ru-RU" dirty="0" err="1">
                <a:latin typeface="Times New Roman" panose="02020603050405020304" pitchFamily="18" charset="0"/>
                <a:cs typeface="Times New Roman" panose="02020603050405020304" pitchFamily="18" charset="0"/>
              </a:rPr>
              <a:t>Бик</a:t>
            </a:r>
            <a:endParaRPr lang="ru-RU" dirty="0">
              <a:latin typeface="Times New Roman" pitchFamily="18" charset="0"/>
              <a:cs typeface="Times New Roman" pitchFamily="18" charset="0"/>
            </a:endParaRPr>
          </a:p>
          <a:p>
            <a:pPr fontAlgn="t"/>
            <a:r>
              <a:rPr lang="ru-RU" dirty="0">
                <a:latin typeface="Times New Roman" pitchFamily="18" charset="0"/>
                <a:cs typeface="Times New Roman" pitchFamily="18" charset="0"/>
              </a:rPr>
              <a:t>Кор. Счет</a:t>
            </a:r>
          </a:p>
          <a:p>
            <a:pPr fontAlgn="t"/>
            <a:r>
              <a:rPr lang="ru-RU" dirty="0">
                <a:latin typeface="Times New Roman" pitchFamily="18" charset="0"/>
                <a:cs typeface="Times New Roman" pitchFamily="18" charset="0"/>
              </a:rPr>
              <a:t>Руководитель (заведующий)</a:t>
            </a:r>
          </a:p>
          <a:p>
            <a:pPr lvl="0"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86319589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561</TotalTime>
  <Words>501</Words>
  <Application>Microsoft Office PowerPoint</Application>
  <PresentationFormat>Экран (4:3)</PresentationFormat>
  <Paragraphs>184</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54</cp:revision>
  <dcterms:created xsi:type="dcterms:W3CDTF">2016-04-14T09:34:38Z</dcterms:created>
  <dcterms:modified xsi:type="dcterms:W3CDTF">2018-12-19T11:47:26Z</dcterms:modified>
</cp:coreProperties>
</file>